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49" r:id="rId2"/>
  </p:sldMasterIdLst>
  <p:sldIdLst>
    <p:sldId id="266" r:id="rId3"/>
    <p:sldId id="386" r:id="rId4"/>
    <p:sldId id="384" r:id="rId5"/>
    <p:sldId id="383" r:id="rId6"/>
    <p:sldId id="385" r:id="rId7"/>
    <p:sldId id="387" r:id="rId8"/>
    <p:sldId id="388" r:id="rId9"/>
    <p:sldId id="389" r:id="rId10"/>
    <p:sldId id="390" r:id="rId11"/>
    <p:sldId id="391" r:id="rId12"/>
    <p:sldId id="392" r:id="rId13"/>
    <p:sldId id="39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p:cViewPr varScale="1">
        <p:scale>
          <a:sx n="81" d="100"/>
          <a:sy n="81" d="100"/>
        </p:scale>
        <p:origin x="187"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19"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yant Som" userId="db9548f4aa8e29ab" providerId="LiveId" clId="{8D6533F8-C304-4D6A-A3F8-097CC6263028}"/>
    <pc:docChg chg="custSel modSld">
      <pc:chgData name="Jayant Som" userId="db9548f4aa8e29ab" providerId="LiveId" clId="{8D6533F8-C304-4D6A-A3F8-097CC6263028}" dt="2025-03-19T18:54:30.977" v="37"/>
      <pc:docMkLst>
        <pc:docMk/>
      </pc:docMkLst>
      <pc:sldChg chg="addSp modSp mod modAnim">
        <pc:chgData name="Jayant Som" userId="db9548f4aa8e29ab" providerId="LiveId" clId="{8D6533F8-C304-4D6A-A3F8-097CC6263028}" dt="2025-03-19T18:52:06.890" v="27"/>
        <pc:sldMkLst>
          <pc:docMk/>
          <pc:sldMk cId="895915843" sldId="266"/>
        </pc:sldMkLst>
        <pc:picChg chg="add mod">
          <ac:chgData name="Jayant Som" userId="db9548f4aa8e29ab" providerId="LiveId" clId="{8D6533F8-C304-4D6A-A3F8-097CC6263028}" dt="2025-03-19T16:59:31.265" v="4" actId="1076"/>
          <ac:picMkLst>
            <pc:docMk/>
            <pc:sldMk cId="895915843" sldId="266"/>
            <ac:picMk id="5" creationId="{C7EFA57A-2322-40A8-B163-6817360EEEB8}"/>
          </ac:picMkLst>
        </pc:picChg>
      </pc:sldChg>
      <pc:sldChg chg="addSp modSp mod modAnim">
        <pc:chgData name="Jayant Som" userId="db9548f4aa8e29ab" providerId="LiveId" clId="{8D6533F8-C304-4D6A-A3F8-097CC6263028}" dt="2025-03-19T18:52:45.880" v="30"/>
        <pc:sldMkLst>
          <pc:docMk/>
          <pc:sldMk cId="4279268085" sldId="383"/>
        </pc:sldMkLst>
        <pc:picChg chg="add mod">
          <ac:chgData name="Jayant Som" userId="db9548f4aa8e29ab" providerId="LiveId" clId="{8D6533F8-C304-4D6A-A3F8-097CC6263028}" dt="2025-03-19T18:47:45.805" v="10" actId="1076"/>
          <ac:picMkLst>
            <pc:docMk/>
            <pc:sldMk cId="4279268085" sldId="383"/>
            <ac:picMk id="8" creationId="{CCE57CE4-7172-4B8A-B788-C72447394A37}"/>
          </ac:picMkLst>
        </pc:picChg>
      </pc:sldChg>
      <pc:sldChg chg="addSp delSp modSp mod delAnim modAnim">
        <pc:chgData name="Jayant Som" userId="db9548f4aa8e29ab" providerId="LiveId" clId="{8D6533F8-C304-4D6A-A3F8-097CC6263028}" dt="2025-03-19T18:52:41.006" v="29"/>
        <pc:sldMkLst>
          <pc:docMk/>
          <pc:sldMk cId="4069638088" sldId="384"/>
        </pc:sldMkLst>
        <pc:picChg chg="add del mod">
          <ac:chgData name="Jayant Som" userId="db9548f4aa8e29ab" providerId="LiveId" clId="{8D6533F8-C304-4D6A-A3F8-097CC6263028}" dt="2025-03-19T16:59:14.021" v="2" actId="478"/>
          <ac:picMkLst>
            <pc:docMk/>
            <pc:sldMk cId="4069638088" sldId="384"/>
            <ac:picMk id="4" creationId="{9FFE90EB-ECA9-4587-AF2A-440A4CFCECCF}"/>
          </ac:picMkLst>
        </pc:picChg>
        <pc:picChg chg="add mod">
          <ac:chgData name="Jayant Som" userId="db9548f4aa8e29ab" providerId="LiveId" clId="{8D6533F8-C304-4D6A-A3F8-097CC6263028}" dt="2025-03-19T18:47:34.090" v="8" actId="1076"/>
          <ac:picMkLst>
            <pc:docMk/>
            <pc:sldMk cId="4069638088" sldId="384"/>
            <ac:picMk id="8" creationId="{B8D6BFC7-4BB6-48C8-8266-5DC51A5DF7C5}"/>
          </ac:picMkLst>
        </pc:picChg>
      </pc:sldChg>
      <pc:sldChg chg="addSp modSp mod modAnim">
        <pc:chgData name="Jayant Som" userId="db9548f4aa8e29ab" providerId="LiveId" clId="{8D6533F8-C304-4D6A-A3F8-097CC6263028}" dt="2025-03-19T18:54:06.315" v="31"/>
        <pc:sldMkLst>
          <pc:docMk/>
          <pc:sldMk cId="1835768351" sldId="385"/>
        </pc:sldMkLst>
        <pc:spChg chg="mod">
          <ac:chgData name="Jayant Som" userId="db9548f4aa8e29ab" providerId="LiveId" clId="{8D6533F8-C304-4D6A-A3F8-097CC6263028}" dt="2025-03-19T18:47:56.007" v="11" actId="1076"/>
          <ac:spMkLst>
            <pc:docMk/>
            <pc:sldMk cId="1835768351" sldId="385"/>
            <ac:spMk id="3" creationId="{827BBAE4-2F24-484E-8B49-C6B996E1E299}"/>
          </ac:spMkLst>
        </pc:spChg>
        <pc:picChg chg="add mod">
          <ac:chgData name="Jayant Som" userId="db9548f4aa8e29ab" providerId="LiveId" clId="{8D6533F8-C304-4D6A-A3F8-097CC6263028}" dt="2025-03-19T18:48:11.834" v="13" actId="1076"/>
          <ac:picMkLst>
            <pc:docMk/>
            <pc:sldMk cId="1835768351" sldId="385"/>
            <ac:picMk id="2" creationId="{9E545C69-95C5-4E66-8F3A-6D4E83ADF45D}"/>
          </ac:picMkLst>
        </pc:picChg>
      </pc:sldChg>
      <pc:sldChg chg="addSp modSp mod modAnim">
        <pc:chgData name="Jayant Som" userId="db9548f4aa8e29ab" providerId="LiveId" clId="{8D6533F8-C304-4D6A-A3F8-097CC6263028}" dt="2025-03-19T18:52:36.536" v="28"/>
        <pc:sldMkLst>
          <pc:docMk/>
          <pc:sldMk cId="2124516279" sldId="386"/>
        </pc:sldMkLst>
        <pc:picChg chg="add mod">
          <ac:chgData name="Jayant Som" userId="db9548f4aa8e29ab" providerId="LiveId" clId="{8D6533F8-C304-4D6A-A3F8-097CC6263028}" dt="2025-03-19T17:00:12.849" v="6" actId="1076"/>
          <ac:picMkLst>
            <pc:docMk/>
            <pc:sldMk cId="2124516279" sldId="386"/>
            <ac:picMk id="4" creationId="{74C1ED7B-91BE-4488-B02B-203672C9592A}"/>
          </ac:picMkLst>
        </pc:picChg>
      </pc:sldChg>
      <pc:sldChg chg="addSp modSp mod modAnim">
        <pc:chgData name="Jayant Som" userId="db9548f4aa8e29ab" providerId="LiveId" clId="{8D6533F8-C304-4D6A-A3F8-097CC6263028}" dt="2025-03-19T18:54:09.235" v="32"/>
        <pc:sldMkLst>
          <pc:docMk/>
          <pc:sldMk cId="1637563848" sldId="387"/>
        </pc:sldMkLst>
        <pc:picChg chg="add mod">
          <ac:chgData name="Jayant Som" userId="db9548f4aa8e29ab" providerId="LiveId" clId="{8D6533F8-C304-4D6A-A3F8-097CC6263028}" dt="2025-03-19T18:48:32.557" v="15" actId="1076"/>
          <ac:picMkLst>
            <pc:docMk/>
            <pc:sldMk cId="1637563848" sldId="387"/>
            <ac:picMk id="2" creationId="{96B2CC52-7EA8-45DD-A9EA-D673C3C0D98F}"/>
          </ac:picMkLst>
        </pc:picChg>
      </pc:sldChg>
      <pc:sldChg chg="addSp modSp mod modAnim">
        <pc:chgData name="Jayant Som" userId="db9548f4aa8e29ab" providerId="LiveId" clId="{8D6533F8-C304-4D6A-A3F8-097CC6263028}" dt="2025-03-19T18:54:14.949" v="33"/>
        <pc:sldMkLst>
          <pc:docMk/>
          <pc:sldMk cId="3492731527" sldId="388"/>
        </pc:sldMkLst>
        <pc:picChg chg="add mod">
          <ac:chgData name="Jayant Som" userId="db9548f4aa8e29ab" providerId="LiveId" clId="{8D6533F8-C304-4D6A-A3F8-097CC6263028}" dt="2025-03-19T18:48:51.486" v="18" actId="1076"/>
          <ac:picMkLst>
            <pc:docMk/>
            <pc:sldMk cId="3492731527" sldId="388"/>
            <ac:picMk id="2" creationId="{63ACC492-FAB2-48FC-9583-0A68477BC6B6}"/>
          </ac:picMkLst>
        </pc:picChg>
      </pc:sldChg>
      <pc:sldChg chg="addSp modSp mod modAnim">
        <pc:chgData name="Jayant Som" userId="db9548f4aa8e29ab" providerId="LiveId" clId="{8D6533F8-C304-4D6A-A3F8-097CC6263028}" dt="2025-03-19T18:54:21.624" v="34"/>
        <pc:sldMkLst>
          <pc:docMk/>
          <pc:sldMk cId="791177563" sldId="389"/>
        </pc:sldMkLst>
        <pc:picChg chg="add mod">
          <ac:chgData name="Jayant Som" userId="db9548f4aa8e29ab" providerId="LiveId" clId="{8D6533F8-C304-4D6A-A3F8-097CC6263028}" dt="2025-03-19T18:49:07.593" v="20" actId="1076"/>
          <ac:picMkLst>
            <pc:docMk/>
            <pc:sldMk cId="791177563" sldId="389"/>
            <ac:picMk id="2" creationId="{5EDA16BF-E11D-4C61-9D91-8E2A42BF6F90}"/>
          </ac:picMkLst>
        </pc:picChg>
      </pc:sldChg>
      <pc:sldChg chg="addSp modSp mod modAnim">
        <pc:chgData name="Jayant Som" userId="db9548f4aa8e29ab" providerId="LiveId" clId="{8D6533F8-C304-4D6A-A3F8-097CC6263028}" dt="2025-03-19T18:54:24.791" v="35"/>
        <pc:sldMkLst>
          <pc:docMk/>
          <pc:sldMk cId="3065499288" sldId="390"/>
        </pc:sldMkLst>
        <pc:picChg chg="add mod">
          <ac:chgData name="Jayant Som" userId="db9548f4aa8e29ab" providerId="LiveId" clId="{8D6533F8-C304-4D6A-A3F8-097CC6263028}" dt="2025-03-19T18:49:40.412" v="22" actId="1076"/>
          <ac:picMkLst>
            <pc:docMk/>
            <pc:sldMk cId="3065499288" sldId="390"/>
            <ac:picMk id="2" creationId="{16DD3580-367E-4FF9-A484-AB03CB6975F0}"/>
          </ac:picMkLst>
        </pc:picChg>
      </pc:sldChg>
      <pc:sldChg chg="addSp modSp mod modAnim">
        <pc:chgData name="Jayant Som" userId="db9548f4aa8e29ab" providerId="LiveId" clId="{8D6533F8-C304-4D6A-A3F8-097CC6263028}" dt="2025-03-19T18:54:27.701" v="36"/>
        <pc:sldMkLst>
          <pc:docMk/>
          <pc:sldMk cId="2459480584" sldId="391"/>
        </pc:sldMkLst>
        <pc:picChg chg="add mod">
          <ac:chgData name="Jayant Som" userId="db9548f4aa8e29ab" providerId="LiveId" clId="{8D6533F8-C304-4D6A-A3F8-097CC6263028}" dt="2025-03-19T18:49:51.326" v="24" actId="1076"/>
          <ac:picMkLst>
            <pc:docMk/>
            <pc:sldMk cId="2459480584" sldId="391"/>
            <ac:picMk id="2" creationId="{54709B27-3FA4-4F49-AB3D-7442558731F7}"/>
          </ac:picMkLst>
        </pc:picChg>
      </pc:sldChg>
      <pc:sldChg chg="addSp modSp mod modAnim">
        <pc:chgData name="Jayant Som" userId="db9548f4aa8e29ab" providerId="LiveId" clId="{8D6533F8-C304-4D6A-A3F8-097CC6263028}" dt="2025-03-19T18:54:30.977" v="37"/>
        <pc:sldMkLst>
          <pc:docMk/>
          <pc:sldMk cId="1092029503" sldId="392"/>
        </pc:sldMkLst>
        <pc:picChg chg="add mod">
          <ac:chgData name="Jayant Som" userId="db9548f4aa8e29ab" providerId="LiveId" clId="{8D6533F8-C304-4D6A-A3F8-097CC6263028}" dt="2025-03-19T18:50:05.254" v="26" actId="1076"/>
          <ac:picMkLst>
            <pc:docMk/>
            <pc:sldMk cId="1092029503" sldId="392"/>
            <ac:picMk id="2" creationId="{2E00D0A1-4723-40EA-89D4-AA1FCC45F0FA}"/>
          </ac:picMkLst>
        </pc:picChg>
      </pc:sldChg>
    </pc:docChg>
  </pc:docChgLst>
</pc:chgInfo>
</file>

<file path=ppt/media/image1.jpeg>
</file>

<file path=ppt/media/image2.png>
</file>

<file path=ppt/media/image3.png>
</file>

<file path=ppt/media/image4.jpeg>
</file>

<file path=ppt/media/image5.png>
</file>

<file path=ppt/media/image6.svg>
</file>

<file path=ppt/media/image7.png>
</file>

<file path=ppt/media/image8.sv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3/18/2025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5841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3/18/2025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75490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3/18/2025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6701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3/18/2025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5408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3/18/2025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2462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3/18/2025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237680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3/18/2025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7032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3/18/2025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58125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3/18/2025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7387420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2.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1985555"/>
      </p:ext>
    </p:extLst>
  </p:cSld>
  <p:clrMap bg1="lt1" tx1="dk1" bg2="lt2" tx2="dk2" accent1="accent1" accent2="accent2" accent3="accent3" accent4="accent4" accent5="accent5" accent6="accent6" hlink="hlink" folHlink="folHlink"/>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3/18/2025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3463541"/>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6.sv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6.sv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6.sv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6.sv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6.sv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sz="6000" dirty="0">
                <a:latin typeface="Bahnschrift SemiBold" panose="020B0502040204020203" pitchFamily="34" charset="0"/>
              </a:rPr>
              <a:t>Lempel-Ziv Compression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805053" y="4455621"/>
            <a:ext cx="4318667" cy="1238616"/>
          </a:xfrm>
        </p:spPr>
        <p:txBody>
          <a:bodyPr>
            <a:normAutofit/>
          </a:bodyPr>
          <a:lstStyle/>
          <a:p>
            <a:r>
              <a:rPr lang="en-US" sz="1600" dirty="0">
                <a:latin typeface="Bahnschrift SemiBold" panose="020B0502040204020203" pitchFamily="34" charset="0"/>
              </a:rPr>
              <a:t>EE539: Principles of Information Theory and Coding</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Slide1">
            <a:hlinkClick r:id="" action="ppaction://media"/>
            <a:extLst>
              <a:ext uri="{FF2B5EF4-FFF2-40B4-BE49-F238E27FC236}">
                <a16:creationId xmlns:a16="http://schemas.microsoft.com/office/drawing/2014/main" id="{C7EFA57A-2322-40A8-B163-6817360EEEB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60957" y="196511"/>
            <a:ext cx="487363" cy="487363"/>
          </a:xfrm>
          <a:prstGeom prst="rect">
            <a:avLst/>
          </a:prstGeom>
        </p:spPr>
      </p:pic>
    </p:spTree>
    <p:extLst>
      <p:ext uri="{BB962C8B-B14F-4D97-AF65-F5344CB8AC3E}">
        <p14:creationId xmlns:p14="http://schemas.microsoft.com/office/powerpoint/2010/main" val="895915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7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2">
            <a:extLst>
              <a:ext uri="{FF2B5EF4-FFF2-40B4-BE49-F238E27FC236}">
                <a16:creationId xmlns:a16="http://schemas.microsoft.com/office/drawing/2014/main" id="{827BBAE4-2F24-484E-8B49-C6B996E1E299}"/>
              </a:ext>
            </a:extLst>
          </p:cNvPr>
          <p:cNvSpPr txBox="1">
            <a:spLocks/>
          </p:cNvSpPr>
          <p:nvPr/>
        </p:nvSpPr>
        <p:spPr>
          <a:xfrm>
            <a:off x="796322" y="320040"/>
            <a:ext cx="10902342" cy="61321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dirty="0">
                <a:solidFill>
                  <a:srgbClr val="FFBA00"/>
                </a:solidFill>
                <a:latin typeface="Bahnschrift SemiBold" panose="020B0502040204020203" pitchFamily="34" charset="0"/>
              </a:rPr>
              <a:t>Example 2</a:t>
            </a:r>
            <a:r>
              <a:rPr lang="en-US" dirty="0">
                <a:solidFill>
                  <a:srgbClr val="000000"/>
                </a:solidFill>
                <a:latin typeface="Bahnschrift SemiBold" panose="020B0502040204020203" pitchFamily="34" charset="0"/>
              </a:rPr>
              <a:t> - Encoding</a:t>
            </a:r>
            <a:endParaRPr kumimoji="0" lang="en-US" sz="3600" b="0" i="0" u="none" strike="noStrike" kern="1200" cap="none" spc="100" normalizeH="0" baseline="0" noProof="0" dirty="0">
              <a:ln>
                <a:noFill/>
              </a:ln>
              <a:solidFill>
                <a:srgbClr val="000000"/>
              </a:solidFill>
              <a:effectLst/>
              <a:uLnTx/>
              <a:uFillTx/>
              <a:latin typeface="Bahnschrift SemiBold" panose="020B0502040204020203" pitchFamily="34" charset="0"/>
            </a:endParaRPr>
          </a:p>
        </p:txBody>
      </p:sp>
      <p:sp>
        <p:nvSpPr>
          <p:cNvPr id="5" name="Text Placeholder 23">
            <a:extLst>
              <a:ext uri="{FF2B5EF4-FFF2-40B4-BE49-F238E27FC236}">
                <a16:creationId xmlns:a16="http://schemas.microsoft.com/office/drawing/2014/main" id="{276AF38F-A283-4490-BF11-8B0839B421F1}"/>
              </a:ext>
            </a:extLst>
          </p:cNvPr>
          <p:cNvSpPr txBox="1">
            <a:spLocks/>
          </p:cNvSpPr>
          <p:nvPr/>
        </p:nvSpPr>
        <p:spPr>
          <a:xfrm>
            <a:off x="1468103" y="1093509"/>
            <a:ext cx="9558779" cy="5015060"/>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4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Now, we need to encode the segmented text. For each phrase we see, we prepare a dictionary of indexes. The next time we want to send it, we don’t send the entire phrase, but just the index of this phrase. Consider the following tabular notation, in which the first row gives the index of the phrase, the second row represents the phrases, and the third row their encodings:</a:t>
            </a:r>
          </a:p>
          <a:p>
            <a:pPr marL="0" indent="0" algn="just">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                                                          1    2     3      4      5       6        7        8         9       10</a:t>
            </a:r>
          </a:p>
          <a:p>
            <a:pPr marL="0" indent="0" algn="just">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                                                          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BBA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BBAA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t>
            </a:r>
            <a:endParaRPr lang="en-US" dirty="0">
              <a:solidFill>
                <a:srgbClr val="000000"/>
              </a:solidFill>
              <a:latin typeface="Bahnschrift SemiLight" panose="020B0502040204020203" pitchFamily="34" charset="0"/>
            </a:endParaRPr>
          </a:p>
          <a:p>
            <a:pPr marL="0" indent="0" algn="just">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Cambria Math" panose="02040503050406030204" pitchFamily="18" charset="0"/>
              </a:rPr>
              <a:t>                                                         ∅</a:t>
            </a:r>
            <a:r>
              <a:rPr lang="en-US" dirty="0">
                <a:effectLst/>
                <a:latin typeface="Bahnschrift SemiLight" panose="020B0502040204020203" pitchFamily="34" charset="0"/>
                <a:ea typeface="Calibri" panose="020F0502020204030204" pitchFamily="34" charset="0"/>
                <a:cs typeface="Arial" panose="020B0604020202020204" pitchFamily="34" charset="0"/>
              </a:rPr>
              <a:t>A </a:t>
            </a:r>
            <a:r>
              <a:rPr lang="en-US" dirty="0">
                <a:effectLst/>
                <a:latin typeface="Bahnschrift SemiLight" panose="020B0502040204020203" pitchFamily="34" charset="0"/>
                <a:ea typeface="Calibri" panose="020F0502020204030204" pitchFamily="34" charset="0"/>
                <a:cs typeface="Cambria Math" panose="02040503050406030204" pitchFamily="18"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B  2A    </a:t>
            </a:r>
            <a:r>
              <a:rPr lang="en-US" dirty="0">
                <a:latin typeface="Bahnschrift SemiLight" panose="020B0502040204020203" pitchFamily="34" charset="0"/>
                <a:ea typeface="Calibri" panose="020F0502020204030204" pitchFamily="34" charset="0"/>
                <a:cs typeface="Arial" panose="020B0604020202020204" pitchFamily="34" charset="0"/>
              </a:rPr>
              <a:t>2</a:t>
            </a:r>
            <a:r>
              <a:rPr lang="en-US" dirty="0">
                <a:effectLst/>
                <a:latin typeface="Bahnschrift SemiLight" panose="020B0502040204020203" pitchFamily="34" charset="0"/>
                <a:ea typeface="Calibri" panose="020F0502020204030204" pitchFamily="34" charset="0"/>
                <a:cs typeface="Arial" panose="020B0604020202020204" pitchFamily="34" charset="0"/>
              </a:rPr>
              <a:t>B    1B     3A     4A     1A      7A       </a:t>
            </a:r>
            <a:r>
              <a:rPr lang="en-US" dirty="0">
                <a:latin typeface="Bahnschrift SemiLight" panose="020B0502040204020203" pitchFamily="34" charset="0"/>
                <a:ea typeface="Calibri" panose="020F0502020204030204" pitchFamily="34" charset="0"/>
                <a:cs typeface="Arial" panose="020B0604020202020204" pitchFamily="34" charset="0"/>
              </a:rPr>
              <a:t>8</a:t>
            </a:r>
            <a:endParaRPr lang="en-US" dirty="0">
              <a:effectLst/>
              <a:latin typeface="Bahnschrift SemiLight" panose="020B0502040204020203" pitchFamily="34" charset="0"/>
              <a:ea typeface="Calibri" panose="020F0502020204030204" pitchFamily="34" charset="0"/>
              <a:cs typeface="Arial" panose="020B0604020202020204" pitchFamily="34" charset="0"/>
            </a:endParaRPr>
          </a:p>
          <a:p>
            <a:pP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 </a:t>
            </a:r>
          </a:p>
          <a:p>
            <a:pPr algn="just">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For instance, when we’re encoding the segment BBA (the 7</a:t>
            </a:r>
            <a:r>
              <a:rPr lang="en-US" baseline="30000" dirty="0">
                <a:effectLst/>
                <a:latin typeface="Bahnschrift SemiLight" panose="020B0502040204020203" pitchFamily="34" charset="0"/>
                <a:ea typeface="Calibri" panose="020F0502020204030204" pitchFamily="34" charset="0"/>
                <a:cs typeface="Arial" panose="020B0604020202020204" pitchFamily="34" charset="0"/>
              </a:rPr>
              <a:t>th</a:t>
            </a:r>
            <a:r>
              <a:rPr lang="en-US" dirty="0">
                <a:effectLst/>
                <a:latin typeface="Bahnschrift SemiLight" panose="020B0502040204020203" pitchFamily="34" charset="0"/>
                <a:ea typeface="Calibri" panose="020F0502020204030204" pitchFamily="34" charset="0"/>
                <a:cs typeface="Arial" panose="020B0604020202020204" pitchFamily="34" charset="0"/>
              </a:rPr>
              <a:t> phrase), we encode it as 4</a:t>
            </a:r>
            <a:r>
              <a:rPr lang="en-US" dirty="0">
                <a:latin typeface="Bahnschrift SemiLight" panose="020B0502040204020203" pitchFamily="34" charset="0"/>
                <a:ea typeface="Calibri" panose="020F0502020204030204" pitchFamily="34" charset="0"/>
                <a:cs typeface="Arial" panose="020B0604020202020204" pitchFamily="34" charset="0"/>
              </a:rPr>
              <a:t>A</a:t>
            </a:r>
            <a:r>
              <a:rPr lang="en-US" dirty="0">
                <a:effectLst/>
                <a:latin typeface="Bahnschrift SemiLight" panose="020B0502040204020203" pitchFamily="34" charset="0"/>
                <a:ea typeface="Calibri" panose="020F0502020204030204" pitchFamily="34" charset="0"/>
                <a:cs typeface="Arial" panose="020B0604020202020204" pitchFamily="34" charset="0"/>
              </a:rPr>
              <a:t>. This maps to BBA since the 4</a:t>
            </a:r>
            <a:r>
              <a:rPr lang="en-US" baseline="30000" dirty="0">
                <a:effectLst/>
                <a:latin typeface="Bahnschrift SemiLight" panose="020B0502040204020203" pitchFamily="34" charset="0"/>
                <a:ea typeface="Calibri" panose="020F0502020204030204" pitchFamily="34" charset="0"/>
                <a:cs typeface="Arial" panose="020B0604020202020204" pitchFamily="34" charset="0"/>
              </a:rPr>
              <a:t>th</a:t>
            </a:r>
            <a:r>
              <a:rPr lang="en-US" dirty="0">
                <a:effectLst/>
                <a:latin typeface="Bahnschrift SemiLight" panose="020B0502040204020203" pitchFamily="34" charset="0"/>
                <a:ea typeface="Calibri" panose="020F0502020204030204" pitchFamily="34" charset="0"/>
                <a:cs typeface="Arial" panose="020B0604020202020204" pitchFamily="34" charset="0"/>
              </a:rPr>
              <a:t> phrase was BB, and we add A to it. </a:t>
            </a:r>
          </a:p>
          <a:p>
            <a:pPr marL="342900" lvl="0" indent="-342900" algn="just">
              <a:lnSpc>
                <a:spcPct val="107000"/>
              </a:lnSpc>
              <a:buFont typeface="Symbol" panose="05050102010706020507" pitchFamily="18" charset="2"/>
              <a:buChar char=""/>
            </a:pPr>
            <a:r>
              <a:rPr lang="en-US" dirty="0">
                <a:effectLst/>
                <a:latin typeface="Bahnschrift SemiLight" panose="020B0502040204020203" pitchFamily="34" charset="0"/>
                <a:ea typeface="Calibri" panose="020F0502020204030204" pitchFamily="34" charset="0"/>
                <a:cs typeface="Arial" panose="020B0604020202020204" pitchFamily="34" charset="0"/>
              </a:rPr>
              <a:t>Here, the empty set </a:t>
            </a:r>
            <a:r>
              <a:rPr lang="en-US" dirty="0">
                <a:effectLst/>
                <a:latin typeface="Bahnschrift SemiLight" panose="020B0502040204020203" pitchFamily="34" charset="0"/>
                <a:ea typeface="Calibri" panose="020F0502020204030204" pitchFamily="34" charset="0"/>
                <a:cs typeface="Cambria Math" panose="02040503050406030204" pitchFamily="18"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should be considered as the 0’th phrase and encoded by 0. </a:t>
            </a:r>
          </a:p>
          <a:p>
            <a:pPr marL="342900" lvl="0" indent="-342900" algn="just">
              <a:lnSpc>
                <a:spcPct val="107000"/>
              </a:lnSpc>
              <a:spcAft>
                <a:spcPts val="800"/>
              </a:spcAft>
              <a:buFont typeface="Symbol" panose="05050102010706020507" pitchFamily="18" charset="2"/>
              <a:buChar char=""/>
            </a:pPr>
            <a:r>
              <a:rPr lang="en-US" dirty="0">
                <a:effectLst/>
                <a:latin typeface="Bahnschrift SemiLight" panose="020B0502040204020203" pitchFamily="34" charset="0"/>
                <a:ea typeface="Calibri" panose="020F0502020204030204" pitchFamily="34" charset="0"/>
                <a:cs typeface="Arial" panose="020B0604020202020204" pitchFamily="34" charset="0"/>
              </a:rPr>
              <a:t>The last phrase </a:t>
            </a:r>
            <a:r>
              <a:rPr lang="en-US" dirty="0">
                <a:latin typeface="Bahnschrift SemiLight" panose="020B0502040204020203" pitchFamily="34" charset="0"/>
                <a:ea typeface="Calibri" panose="020F0502020204030204" pitchFamily="34" charset="0"/>
                <a:cs typeface="Arial" panose="020B0604020202020204" pitchFamily="34" charset="0"/>
              </a:rPr>
              <a:t>AA</a:t>
            </a:r>
            <a:r>
              <a:rPr lang="en-US" dirty="0">
                <a:effectLst/>
                <a:latin typeface="Bahnschrift SemiLight" panose="020B0502040204020203" pitchFamily="34" charset="0"/>
                <a:ea typeface="Calibri" panose="020F0502020204030204" pitchFamily="34" charset="0"/>
                <a:cs typeface="Arial" panose="020B0604020202020204" pitchFamily="34" charset="0"/>
              </a:rPr>
              <a:t> at index 10 is same as at index 8, so we don’t need any symbolic representation to denote it. We just consider the previously encountered index value.</a:t>
            </a: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p:txBody>
      </p:sp>
      <p:pic>
        <p:nvPicPr>
          <p:cNvPr id="4" name="Picture Placeholder 54" descr="Circuit">
            <a:extLst>
              <a:ext uri="{FF2B5EF4-FFF2-40B4-BE49-F238E27FC236}">
                <a16:creationId xmlns:a16="http://schemas.microsoft.com/office/drawing/2014/main" id="{7D277A75-38D3-4B79-85B6-0A786AD08F64}"/>
              </a:ext>
            </a:extLst>
          </p:cNvPr>
          <p:cNvPicPr>
            <a:picLocks noChangeAspect="1"/>
          </p:cNvPicPr>
          <p:nvPr/>
        </p:nvPicPr>
        <p:blipFill>
          <a:blip r:embed="rId4">
            <a:extLst>
              <a:ext uri="{96DAC541-7B7A-43D3-8B79-37D633B846F1}">
                <asvg:svgBlip xmlns:asvg="http://schemas.microsoft.com/office/drawing/2016/SVG/main" r:embed="rId5"/>
              </a:ext>
            </a:extLst>
          </a:blip>
          <a:srcRect t="4502" b="4502"/>
          <a:stretch/>
        </p:blipFill>
        <p:spPr>
          <a:xfrm>
            <a:off x="11195744" y="5383967"/>
            <a:ext cx="1005840" cy="914400"/>
          </a:xfrm>
          <a:prstGeom prst="rect">
            <a:avLst/>
          </a:prstGeom>
        </p:spPr>
      </p:pic>
      <p:pic>
        <p:nvPicPr>
          <p:cNvPr id="2" name="Slide 10">
            <a:hlinkClick r:id="" action="ppaction://media"/>
            <a:extLst>
              <a:ext uri="{FF2B5EF4-FFF2-40B4-BE49-F238E27FC236}">
                <a16:creationId xmlns:a16="http://schemas.microsoft.com/office/drawing/2014/main" id="{54709B27-3FA4-4F49-AB3D-7442558731F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73595" y="139284"/>
            <a:ext cx="487363" cy="487363"/>
          </a:xfrm>
          <a:prstGeom prst="rect">
            <a:avLst/>
          </a:prstGeom>
        </p:spPr>
      </p:pic>
    </p:spTree>
    <p:extLst>
      <p:ext uri="{BB962C8B-B14F-4D97-AF65-F5344CB8AC3E}">
        <p14:creationId xmlns:p14="http://schemas.microsoft.com/office/powerpoint/2010/main" val="2459480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5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2">
            <a:extLst>
              <a:ext uri="{FF2B5EF4-FFF2-40B4-BE49-F238E27FC236}">
                <a16:creationId xmlns:a16="http://schemas.microsoft.com/office/drawing/2014/main" id="{827BBAE4-2F24-484E-8B49-C6B996E1E299}"/>
              </a:ext>
            </a:extLst>
          </p:cNvPr>
          <p:cNvSpPr txBox="1">
            <a:spLocks/>
          </p:cNvSpPr>
          <p:nvPr/>
        </p:nvSpPr>
        <p:spPr>
          <a:xfrm>
            <a:off x="796322" y="320040"/>
            <a:ext cx="10902342" cy="61321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dirty="0">
                <a:solidFill>
                  <a:srgbClr val="FFBA00"/>
                </a:solidFill>
                <a:latin typeface="Bahnschrift SemiBold" panose="020B0502040204020203" pitchFamily="34" charset="0"/>
              </a:rPr>
              <a:t>Example 2</a:t>
            </a:r>
            <a:r>
              <a:rPr lang="en-US" dirty="0">
                <a:solidFill>
                  <a:srgbClr val="000000"/>
                </a:solidFill>
                <a:latin typeface="Bahnschrift SemiBold" panose="020B0502040204020203" pitchFamily="34" charset="0"/>
              </a:rPr>
              <a:t> - Binary conversion</a:t>
            </a:r>
            <a:endParaRPr kumimoji="0" lang="en-US" sz="3600" b="0" i="0" u="none" strike="noStrike" kern="1200" cap="none" spc="100" normalizeH="0" baseline="0" noProof="0" dirty="0">
              <a:ln>
                <a:noFill/>
              </a:ln>
              <a:solidFill>
                <a:srgbClr val="000000"/>
              </a:solidFill>
              <a:effectLst/>
              <a:uLnTx/>
              <a:uFillTx/>
              <a:latin typeface="Bahnschrift SemiBold" panose="020B0502040204020203" pitchFamily="34" charset="0"/>
            </a:endParaRPr>
          </a:p>
        </p:txBody>
      </p:sp>
      <p:sp>
        <p:nvSpPr>
          <p:cNvPr id="5" name="Text Placeholder 23">
            <a:extLst>
              <a:ext uri="{FF2B5EF4-FFF2-40B4-BE49-F238E27FC236}">
                <a16:creationId xmlns:a16="http://schemas.microsoft.com/office/drawing/2014/main" id="{276AF38F-A283-4490-BF11-8B0839B421F1}"/>
              </a:ext>
            </a:extLst>
          </p:cNvPr>
          <p:cNvSpPr txBox="1">
            <a:spLocks/>
          </p:cNvSpPr>
          <p:nvPr/>
        </p:nvSpPr>
        <p:spPr>
          <a:xfrm>
            <a:off x="1316610" y="1197204"/>
            <a:ext cx="9558779" cy="5099901"/>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4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lnSpc>
                <a:spcPct val="107000"/>
              </a:lnSpc>
              <a:spcAft>
                <a:spcPts val="800"/>
              </a:spcAft>
              <a:buNone/>
            </a:pPr>
            <a:endParaRPr lang="en-US" dirty="0">
              <a:effectLst/>
              <a:latin typeface="Bahnschrift SemiLight" panose="020B0502040204020203" pitchFamily="34" charset="0"/>
              <a:ea typeface="Calibri" panose="020F0502020204030204" pitchFamily="34" charset="0"/>
              <a:cs typeface="Arial" panose="020B0604020202020204" pitchFamily="34" charset="0"/>
            </a:endParaRPr>
          </a:p>
          <a:p>
            <a:pPr marL="0" indent="0" algn="just">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                                                          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BBA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BBAA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t>
            </a:r>
            <a:endParaRPr lang="en-US" dirty="0">
              <a:solidFill>
                <a:srgbClr val="000000"/>
              </a:solidFill>
              <a:latin typeface="Bahnschrift SemiLight" panose="020B0502040204020203" pitchFamily="34" charset="0"/>
            </a:endParaRPr>
          </a:p>
          <a:p>
            <a:pPr marL="0" indent="0" algn="just">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Cambria Math" panose="02040503050406030204" pitchFamily="18" charset="0"/>
              </a:rPr>
              <a:t>                                                         ∅</a:t>
            </a:r>
            <a:r>
              <a:rPr lang="en-US" dirty="0">
                <a:effectLst/>
                <a:latin typeface="Bahnschrift SemiLight" panose="020B0502040204020203" pitchFamily="34" charset="0"/>
                <a:ea typeface="Calibri" panose="020F0502020204030204" pitchFamily="34" charset="0"/>
                <a:cs typeface="Arial" panose="020B0604020202020204" pitchFamily="34" charset="0"/>
              </a:rPr>
              <a:t>A </a:t>
            </a:r>
            <a:r>
              <a:rPr lang="en-US" dirty="0">
                <a:effectLst/>
                <a:latin typeface="Bahnschrift SemiLight" panose="020B0502040204020203" pitchFamily="34" charset="0"/>
                <a:ea typeface="Calibri" panose="020F0502020204030204" pitchFamily="34" charset="0"/>
                <a:cs typeface="Cambria Math" panose="02040503050406030204" pitchFamily="18"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B  2A    </a:t>
            </a:r>
            <a:r>
              <a:rPr lang="en-US" dirty="0">
                <a:latin typeface="Bahnschrift SemiLight" panose="020B0502040204020203" pitchFamily="34" charset="0"/>
                <a:ea typeface="Calibri" panose="020F0502020204030204" pitchFamily="34" charset="0"/>
                <a:cs typeface="Arial" panose="020B0604020202020204" pitchFamily="34" charset="0"/>
              </a:rPr>
              <a:t>2</a:t>
            </a:r>
            <a:r>
              <a:rPr lang="en-US" dirty="0">
                <a:effectLst/>
                <a:latin typeface="Bahnschrift SemiLight" panose="020B0502040204020203" pitchFamily="34" charset="0"/>
                <a:ea typeface="Calibri" panose="020F0502020204030204" pitchFamily="34" charset="0"/>
                <a:cs typeface="Arial" panose="020B0604020202020204" pitchFamily="34" charset="0"/>
              </a:rPr>
              <a:t>B    1B     3A     4A     1A      7A       </a:t>
            </a:r>
            <a:r>
              <a:rPr lang="en-US" dirty="0">
                <a:latin typeface="Bahnschrift SemiLight" panose="020B0502040204020203" pitchFamily="34" charset="0"/>
                <a:ea typeface="Calibri" panose="020F0502020204030204" pitchFamily="34" charset="0"/>
                <a:cs typeface="Arial" panose="020B0604020202020204" pitchFamily="34" charset="0"/>
              </a:rPr>
              <a:t>8</a:t>
            </a:r>
            <a:endParaRPr lang="en-US" dirty="0">
              <a:effectLst/>
              <a:latin typeface="Bahnschrift SemiLight" panose="020B0502040204020203" pitchFamily="34" charset="0"/>
              <a:ea typeface="Calibri" panose="020F0502020204030204" pitchFamily="34" charset="0"/>
              <a:cs typeface="Arial" panose="020B0604020202020204" pitchFamily="34" charset="0"/>
            </a:endParaRPr>
          </a:p>
          <a:p>
            <a:pPr marL="0" indent="0" algn="just">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Now, we convert each encoding symbol into its binary notations. In this example, I have mapped A to 0 and B to 1:</a:t>
            </a:r>
          </a:p>
          <a:p>
            <a:pPr marL="0" indent="0" algn="just">
              <a:lnSpc>
                <a:spcPct val="107000"/>
              </a:lnSpc>
              <a:spcAft>
                <a:spcPts val="800"/>
              </a:spcAft>
              <a:buNone/>
            </a:pPr>
            <a:r>
              <a:rPr lang="en-US" dirty="0">
                <a:latin typeface="Bahnschrift SemiLight" panose="020B0502040204020203" pitchFamily="34" charset="0"/>
                <a:ea typeface="Calibri" panose="020F0502020204030204" pitchFamily="34" charset="0"/>
                <a:cs typeface="Arial" panose="020B0604020202020204" pitchFamily="34" charset="0"/>
              </a:rPr>
              <a:t>                                                      </a:t>
            </a:r>
            <a:r>
              <a:rPr lang="en-US" dirty="0">
                <a:effectLst/>
                <a:latin typeface="Bahnschrift SemiLight" panose="020B0502040204020203" pitchFamily="34" charset="0"/>
                <a:ea typeface="Calibri" panose="020F0502020204030204" pitchFamily="34" charset="0"/>
                <a:cs typeface="Arial" panose="020B0604020202020204" pitchFamily="34" charset="0"/>
              </a:rPr>
              <a:t>0, 0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0, 1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10, 0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10, 1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 </a:t>
            </a:r>
            <a:r>
              <a:rPr lang="en-US" dirty="0">
                <a:latin typeface="Bahnschrift SemiLight" panose="020B0502040204020203" pitchFamily="34" charset="0"/>
                <a:ea typeface="Calibri" panose="020F0502020204030204" pitchFamily="34" charset="0"/>
                <a:cs typeface="Arial" panose="020B0604020202020204" pitchFamily="34" charset="0"/>
              </a:rPr>
              <a:t>1</a:t>
            </a:r>
            <a:r>
              <a:rPr lang="en-US" dirty="0">
                <a:effectLst/>
                <a:latin typeface="Bahnschrift SemiLight" panose="020B0502040204020203" pitchFamily="34" charset="0"/>
                <a:ea typeface="Calibri" panose="020F0502020204030204" pitchFamily="34" charset="0"/>
                <a:cs typeface="Arial" panose="020B0604020202020204" pitchFamily="34" charset="0"/>
              </a:rPr>
              <a:t>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11, 0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100, 0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1, 0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111, 0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a:t>
            </a:r>
            <a:r>
              <a:rPr lang="en-US" dirty="0">
                <a:effectLst/>
                <a:latin typeface="Bahnschrift SemiLight" panose="020B0502040204020203" pitchFamily="34" charset="0"/>
                <a:ea typeface="Calibri" panose="020F0502020204030204" pitchFamily="34" charset="0"/>
                <a:cs typeface="Arial" panose="020B0604020202020204" pitchFamily="34" charset="0"/>
              </a:rPr>
              <a:t>1000</a:t>
            </a:r>
          </a:p>
          <a:p>
            <a:pPr marL="0" indent="0" algn="just">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Finally, the Binary representation of the encoding looks like:</a:t>
            </a:r>
          </a:p>
          <a:p>
            <a:pPr marL="0" indent="0" algn="ctr">
              <a:lnSpc>
                <a:spcPct val="107000"/>
              </a:lnSpc>
              <a:spcAft>
                <a:spcPts val="800"/>
              </a:spcAft>
              <a:buNone/>
            </a:pPr>
            <a:r>
              <a:rPr lang="en-US" b="1" spc="600" dirty="0">
                <a:effectLst/>
                <a:latin typeface="Bahnschrift SemiLight" panose="020B0502040204020203" pitchFamily="34" charset="0"/>
                <a:ea typeface="Calibri" panose="020F0502020204030204" pitchFamily="34" charset="0"/>
                <a:cs typeface="Arial" panose="020B0604020202020204" pitchFamily="34" charset="0"/>
              </a:rPr>
              <a:t>00011001011111010001011101000</a:t>
            </a: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p:txBody>
      </p:sp>
      <p:pic>
        <p:nvPicPr>
          <p:cNvPr id="4" name="Picture Placeholder 50" descr="Abacus">
            <a:extLst>
              <a:ext uri="{FF2B5EF4-FFF2-40B4-BE49-F238E27FC236}">
                <a16:creationId xmlns:a16="http://schemas.microsoft.com/office/drawing/2014/main" id="{1E7B7AFE-59FB-4130-A94E-491DC0F740CE}"/>
              </a:ext>
            </a:extLst>
          </p:cNvPr>
          <p:cNvPicPr>
            <a:picLocks noChangeAspect="1"/>
          </p:cNvPicPr>
          <p:nvPr/>
        </p:nvPicPr>
        <p:blipFill>
          <a:blip r:embed="rId4">
            <a:extLst>
              <a:ext uri="{96DAC541-7B7A-43D3-8B79-37D633B846F1}">
                <asvg:svgBlip xmlns:asvg="http://schemas.microsoft.com/office/drawing/2016/SVG/main" r:embed="rId5"/>
              </a:ext>
            </a:extLst>
          </a:blip>
          <a:srcRect t="4502" b="4502"/>
          <a:stretch/>
        </p:blipFill>
        <p:spPr>
          <a:xfrm>
            <a:off x="11186160" y="5473521"/>
            <a:ext cx="1005840" cy="914400"/>
          </a:xfrm>
          <a:prstGeom prst="rect">
            <a:avLst/>
          </a:prstGeom>
        </p:spPr>
      </p:pic>
      <p:pic>
        <p:nvPicPr>
          <p:cNvPr id="2" name="Slide 11">
            <a:hlinkClick r:id="" action="ppaction://media"/>
            <a:extLst>
              <a:ext uri="{FF2B5EF4-FFF2-40B4-BE49-F238E27FC236}">
                <a16:creationId xmlns:a16="http://schemas.microsoft.com/office/drawing/2014/main" id="{2E00D0A1-4723-40EA-89D4-AA1FCC45F0F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4169" y="139284"/>
            <a:ext cx="487363" cy="487363"/>
          </a:xfrm>
          <a:prstGeom prst="rect">
            <a:avLst/>
          </a:prstGeom>
        </p:spPr>
      </p:pic>
    </p:spTree>
    <p:extLst>
      <p:ext uri="{BB962C8B-B14F-4D97-AF65-F5344CB8AC3E}">
        <p14:creationId xmlns:p14="http://schemas.microsoft.com/office/powerpoint/2010/main" val="1092029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3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385740" y="789925"/>
            <a:ext cx="4813072" cy="3494791"/>
          </a:xfrm>
        </p:spPr>
        <p:txBody>
          <a:bodyPr>
            <a:normAutofit/>
          </a:bodyPr>
          <a:lstStyle/>
          <a:p>
            <a:r>
              <a:rPr lang="en-US" sz="6000" dirty="0">
                <a:latin typeface="Bahnschrift SemiBold" panose="020B0502040204020203" pitchFamily="34" charset="0"/>
              </a:rPr>
              <a:t>Thank You</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flipH="1">
            <a:off x="6096000" y="10"/>
            <a:ext cx="6096000" cy="6857990"/>
          </a:xfrm>
          <a:prstGeom prst="rect">
            <a:avLst/>
          </a:prstGeom>
        </p:spPr>
      </p:pic>
    </p:spTree>
    <p:extLst>
      <p:ext uri="{BB962C8B-B14F-4D97-AF65-F5344CB8AC3E}">
        <p14:creationId xmlns:p14="http://schemas.microsoft.com/office/powerpoint/2010/main" val="426378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2">
            <a:extLst>
              <a:ext uri="{FF2B5EF4-FFF2-40B4-BE49-F238E27FC236}">
                <a16:creationId xmlns:a16="http://schemas.microsoft.com/office/drawing/2014/main" id="{827BBAE4-2F24-484E-8B49-C6B996E1E299}"/>
              </a:ext>
            </a:extLst>
          </p:cNvPr>
          <p:cNvSpPr txBox="1">
            <a:spLocks/>
          </p:cNvSpPr>
          <p:nvPr/>
        </p:nvSpPr>
        <p:spPr>
          <a:xfrm>
            <a:off x="796322" y="320040"/>
            <a:ext cx="10902342" cy="61321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dirty="0">
                <a:solidFill>
                  <a:srgbClr val="FFBA00"/>
                </a:solidFill>
                <a:latin typeface="Bahnschrift SemiBold" panose="020B0502040204020203" pitchFamily="34" charset="0"/>
              </a:rPr>
              <a:t>Lempel-Ziv Algorithm : </a:t>
            </a:r>
            <a:r>
              <a:rPr lang="en-US" dirty="0">
                <a:solidFill>
                  <a:srgbClr val="000000"/>
                </a:solidFill>
                <a:latin typeface="Bahnschrift SemiBold" panose="020B0502040204020203" pitchFamily="34" charset="0"/>
              </a:rPr>
              <a:t>A Brief History</a:t>
            </a:r>
            <a:r>
              <a:rPr lang="en-US" dirty="0">
                <a:solidFill>
                  <a:srgbClr val="FFBA00"/>
                </a:solidFill>
                <a:latin typeface="Bahnschrift SemiBold" panose="020B0502040204020203" pitchFamily="34" charset="0"/>
              </a:rPr>
              <a:t> </a:t>
            </a:r>
            <a:r>
              <a:rPr kumimoji="0" lang="en-US" sz="3600" b="0" i="0" u="none" strike="noStrike" kern="1200" cap="none" spc="100" normalizeH="0" baseline="0" noProof="0" dirty="0">
                <a:ln>
                  <a:noFill/>
                </a:ln>
                <a:solidFill>
                  <a:srgbClr val="000000"/>
                </a:solidFill>
                <a:effectLst/>
                <a:uLnTx/>
                <a:uFillTx/>
                <a:latin typeface="Bahnschrift SemiBold" panose="020B0502040204020203" pitchFamily="34" charset="0"/>
              </a:rPr>
              <a:t> </a:t>
            </a:r>
          </a:p>
        </p:txBody>
      </p:sp>
      <p:sp>
        <p:nvSpPr>
          <p:cNvPr id="5" name="Text Placeholder 23">
            <a:extLst>
              <a:ext uri="{FF2B5EF4-FFF2-40B4-BE49-F238E27FC236}">
                <a16:creationId xmlns:a16="http://schemas.microsoft.com/office/drawing/2014/main" id="{276AF38F-A283-4490-BF11-8B0839B421F1}"/>
              </a:ext>
            </a:extLst>
          </p:cNvPr>
          <p:cNvSpPr txBox="1">
            <a:spLocks/>
          </p:cNvSpPr>
          <p:nvPr/>
        </p:nvSpPr>
        <p:spPr>
          <a:xfrm>
            <a:off x="3152879" y="2590237"/>
            <a:ext cx="4935174" cy="940103"/>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4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91440" marR="0" lvl="0" indent="-91440" algn="just"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r>
              <a:rPr lang="en-US" b="1" dirty="0">
                <a:solidFill>
                  <a:srgbClr val="000000"/>
                </a:solidFill>
                <a:latin typeface="Bahnschrift SemiLight" panose="020B0502040204020203" pitchFamily="34" charset="0"/>
              </a:rPr>
              <a:t>Abraham Lempel </a:t>
            </a:r>
            <a:r>
              <a:rPr lang="en-US" dirty="0">
                <a:solidFill>
                  <a:srgbClr val="000000"/>
                </a:solidFill>
                <a:latin typeface="Bahnschrift SemiLight" panose="020B0502040204020203" pitchFamily="34" charset="0"/>
              </a:rPr>
              <a:t>(</a:t>
            </a:r>
            <a:r>
              <a:rPr lang="he-IL" dirty="0">
                <a:solidFill>
                  <a:srgbClr val="000000"/>
                </a:solidFill>
                <a:latin typeface="Bahnschrift SemiLight" panose="020B0502040204020203" pitchFamily="34" charset="0"/>
              </a:rPr>
              <a:t>10</a:t>
            </a:r>
            <a:r>
              <a:rPr lang="en-US" dirty="0">
                <a:solidFill>
                  <a:srgbClr val="000000"/>
                </a:solidFill>
                <a:latin typeface="Bahnschrift SemiLight" panose="020B0502040204020203" pitchFamily="34" charset="0"/>
              </a:rPr>
              <a:t> </a:t>
            </a:r>
            <a:r>
              <a:rPr lang="he-IL" dirty="0">
                <a:solidFill>
                  <a:srgbClr val="000000"/>
                </a:solidFill>
                <a:latin typeface="Bahnschrift SemiLight" panose="020B0502040204020203" pitchFamily="34" charset="0"/>
              </a:rPr>
              <a:t> </a:t>
            </a:r>
            <a:r>
              <a:rPr lang="en-US" dirty="0">
                <a:solidFill>
                  <a:srgbClr val="000000"/>
                </a:solidFill>
                <a:latin typeface="Bahnschrift SemiLight" panose="020B0502040204020203" pitchFamily="34" charset="0"/>
              </a:rPr>
              <a:t>February 1936 – 4 February 2023) was an Israeli computer scientist and one of the fathers of the LZ family of lossless data compression algorithms. </a:t>
            </a:r>
          </a:p>
          <a:p>
            <a:pPr marL="91440" marR="0" lvl="0" indent="-91440" algn="just"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just"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p:txBody>
      </p:sp>
      <p:pic>
        <p:nvPicPr>
          <p:cNvPr id="2" name="Picture 1">
            <a:extLst>
              <a:ext uri="{FF2B5EF4-FFF2-40B4-BE49-F238E27FC236}">
                <a16:creationId xmlns:a16="http://schemas.microsoft.com/office/drawing/2014/main" id="{CA59BAA1-ECE1-4657-BED3-8819FDA8B306}"/>
              </a:ext>
            </a:extLst>
          </p:cNvPr>
          <p:cNvPicPr>
            <a:picLocks noChangeAspect="1"/>
          </p:cNvPicPr>
          <p:nvPr/>
        </p:nvPicPr>
        <p:blipFill>
          <a:blip r:embed="rId4"/>
          <a:stretch>
            <a:fillRect/>
          </a:stretch>
        </p:blipFill>
        <p:spPr>
          <a:xfrm>
            <a:off x="1286517" y="1447455"/>
            <a:ext cx="1724960" cy="1880206"/>
          </a:xfrm>
          <a:prstGeom prst="rect">
            <a:avLst/>
          </a:prstGeom>
        </p:spPr>
      </p:pic>
      <p:pic>
        <p:nvPicPr>
          <p:cNvPr id="1026" name="Picture 2">
            <a:extLst>
              <a:ext uri="{FF2B5EF4-FFF2-40B4-BE49-F238E27FC236}">
                <a16:creationId xmlns:a16="http://schemas.microsoft.com/office/drawing/2014/main" id="{128BEEBA-EB00-4A1F-8375-DE5C545EEE4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16935" y="3638745"/>
            <a:ext cx="1842743" cy="1943256"/>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23">
            <a:extLst>
              <a:ext uri="{FF2B5EF4-FFF2-40B4-BE49-F238E27FC236}">
                <a16:creationId xmlns:a16="http://schemas.microsoft.com/office/drawing/2014/main" id="{8D15DBF9-66E1-4626-A98B-2FA93518D9AE}"/>
              </a:ext>
            </a:extLst>
          </p:cNvPr>
          <p:cNvSpPr txBox="1">
            <a:spLocks/>
          </p:cNvSpPr>
          <p:nvPr/>
        </p:nvSpPr>
        <p:spPr>
          <a:xfrm>
            <a:off x="3883845" y="4717271"/>
            <a:ext cx="4935174" cy="940103"/>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4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91440" marR="0" lvl="0" indent="-91440" algn="just"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r>
              <a:rPr lang="en-US" b="1" dirty="0">
                <a:solidFill>
                  <a:srgbClr val="000000"/>
                </a:solidFill>
                <a:latin typeface="Bahnschrift SemiLight" panose="020B0502040204020203" pitchFamily="34" charset="0"/>
              </a:rPr>
              <a:t>Jacob Ziv </a:t>
            </a:r>
            <a:r>
              <a:rPr lang="en-US" dirty="0">
                <a:solidFill>
                  <a:srgbClr val="000000"/>
                </a:solidFill>
                <a:latin typeface="Bahnschrift SemiLight" panose="020B0502040204020203" pitchFamily="34" charset="0"/>
              </a:rPr>
              <a:t>(27 November 1931 – 25 March 2023) was an Israeli electrical engineer and information theorist who developed the LZ family of lossless data compression algorithms alongside Abraham Lempel.</a:t>
            </a:r>
          </a:p>
          <a:p>
            <a:pPr marL="91440" marR="0" lvl="0" indent="-91440" algn="just"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just"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p:txBody>
      </p:sp>
      <p:pic>
        <p:nvPicPr>
          <p:cNvPr id="7" name="Picture Placeholder 54" descr="Circuit">
            <a:extLst>
              <a:ext uri="{FF2B5EF4-FFF2-40B4-BE49-F238E27FC236}">
                <a16:creationId xmlns:a16="http://schemas.microsoft.com/office/drawing/2014/main" id="{3D417432-6874-47C6-A78A-4B1A70FE7349}"/>
              </a:ext>
            </a:extLst>
          </p:cNvPr>
          <p:cNvPicPr>
            <a:picLocks noChangeAspect="1"/>
          </p:cNvPicPr>
          <p:nvPr/>
        </p:nvPicPr>
        <p:blipFill>
          <a:blip r:embed="rId6">
            <a:extLst>
              <a:ext uri="{96DAC541-7B7A-43D3-8B79-37D633B846F1}">
                <asvg:svgBlip xmlns:asvg="http://schemas.microsoft.com/office/drawing/2016/SVG/main" r:embed="rId7"/>
              </a:ext>
            </a:extLst>
          </a:blip>
          <a:srcRect t="4502" b="4502"/>
          <a:stretch/>
        </p:blipFill>
        <p:spPr>
          <a:xfrm>
            <a:off x="11186160" y="5407533"/>
            <a:ext cx="1005840" cy="914400"/>
          </a:xfrm>
          <a:prstGeom prst="rect">
            <a:avLst/>
          </a:prstGeom>
        </p:spPr>
      </p:pic>
      <p:pic>
        <p:nvPicPr>
          <p:cNvPr id="4" name="Slide2">
            <a:hlinkClick r:id="" action="ppaction://media"/>
            <a:extLst>
              <a:ext uri="{FF2B5EF4-FFF2-40B4-BE49-F238E27FC236}">
                <a16:creationId xmlns:a16="http://schemas.microsoft.com/office/drawing/2014/main" id="{74C1ED7B-91BE-4488-B02B-203672C9592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54982" y="270549"/>
            <a:ext cx="487363" cy="487363"/>
          </a:xfrm>
          <a:prstGeom prst="rect">
            <a:avLst/>
          </a:prstGeom>
        </p:spPr>
      </p:pic>
    </p:spTree>
    <p:extLst>
      <p:ext uri="{BB962C8B-B14F-4D97-AF65-F5344CB8AC3E}">
        <p14:creationId xmlns:p14="http://schemas.microsoft.com/office/powerpoint/2010/main" val="2124516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5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2">
            <a:extLst>
              <a:ext uri="{FF2B5EF4-FFF2-40B4-BE49-F238E27FC236}">
                <a16:creationId xmlns:a16="http://schemas.microsoft.com/office/drawing/2014/main" id="{827BBAE4-2F24-484E-8B49-C6B996E1E299}"/>
              </a:ext>
            </a:extLst>
          </p:cNvPr>
          <p:cNvSpPr txBox="1">
            <a:spLocks/>
          </p:cNvSpPr>
          <p:nvPr/>
        </p:nvSpPr>
        <p:spPr>
          <a:xfrm>
            <a:off x="796322" y="320040"/>
            <a:ext cx="10902342" cy="61321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dirty="0">
                <a:solidFill>
                  <a:srgbClr val="FFBA00"/>
                </a:solidFill>
                <a:latin typeface="Bahnschrift SemiBold" panose="020B0502040204020203" pitchFamily="34" charset="0"/>
              </a:rPr>
              <a:t>Lempel-Ziv Algorithm : </a:t>
            </a:r>
            <a:r>
              <a:rPr lang="en-US" dirty="0">
                <a:solidFill>
                  <a:srgbClr val="000000"/>
                </a:solidFill>
                <a:latin typeface="Bahnschrift SemiBold" panose="020B0502040204020203" pitchFamily="34" charset="0"/>
              </a:rPr>
              <a:t>An Introduction</a:t>
            </a:r>
            <a:r>
              <a:rPr lang="en-US" dirty="0">
                <a:solidFill>
                  <a:srgbClr val="FFBA00"/>
                </a:solidFill>
                <a:latin typeface="Bahnschrift SemiBold" panose="020B0502040204020203" pitchFamily="34" charset="0"/>
              </a:rPr>
              <a:t> </a:t>
            </a:r>
            <a:r>
              <a:rPr kumimoji="0" lang="en-US" sz="3600" b="0" i="0" u="none" strike="noStrike" kern="1200" cap="none" spc="100" normalizeH="0" baseline="0" noProof="0" dirty="0">
                <a:ln>
                  <a:noFill/>
                </a:ln>
                <a:solidFill>
                  <a:srgbClr val="000000"/>
                </a:solidFill>
                <a:effectLst/>
                <a:uLnTx/>
                <a:uFillTx/>
                <a:latin typeface="Bahnschrift SemiBold" panose="020B0502040204020203" pitchFamily="34" charset="0"/>
              </a:rPr>
              <a:t> </a:t>
            </a:r>
          </a:p>
        </p:txBody>
      </p:sp>
      <p:sp>
        <p:nvSpPr>
          <p:cNvPr id="5" name="Text Placeholder 23">
            <a:extLst>
              <a:ext uri="{FF2B5EF4-FFF2-40B4-BE49-F238E27FC236}">
                <a16:creationId xmlns:a16="http://schemas.microsoft.com/office/drawing/2014/main" id="{276AF38F-A283-4490-BF11-8B0839B421F1}"/>
              </a:ext>
            </a:extLst>
          </p:cNvPr>
          <p:cNvSpPr txBox="1">
            <a:spLocks/>
          </p:cNvSpPr>
          <p:nvPr/>
        </p:nvSpPr>
        <p:spPr>
          <a:xfrm>
            <a:off x="934824" y="1376314"/>
            <a:ext cx="10322351" cy="3955805"/>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4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buClr>
                <a:srgbClr val="FFBA00"/>
              </a:buClr>
              <a:buFont typeface="Wingdings" panose="05000000000000000000" pitchFamily="2" charset="2"/>
              <a:buChar char="q"/>
              <a:defRPr/>
            </a:pPr>
            <a:r>
              <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rPr>
              <a:t> LZ77 and LZ78 are the two lossless data compression algorithms published in papers by Abraham Lempel and Jacob Ziv in 1977 and 1978. Besides their academic influence, these algorithms formed the basis of several ubiquitous compression schemes, including GIF and the DEFLATE algorithm used in PNG and ZIP.</a:t>
            </a:r>
          </a:p>
          <a:p>
            <a:pPr algn="just">
              <a:buClr>
                <a:srgbClr val="FFBA00"/>
              </a:buClr>
              <a:buFont typeface="Wingdings" panose="05000000000000000000" pitchFamily="2" charset="2"/>
              <a:buChar char="q"/>
              <a:defRPr/>
            </a:pPr>
            <a:r>
              <a:rPr lang="en-US" dirty="0">
                <a:solidFill>
                  <a:srgbClr val="000000"/>
                </a:solidFill>
                <a:latin typeface="Bahnschrift SemiLight" panose="020B0502040204020203" pitchFamily="34" charset="0"/>
              </a:rPr>
              <a:t> </a:t>
            </a:r>
            <a:r>
              <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rPr>
              <a:t>They are both theoretically dictionary coders. LZ77 maintains a sliding window during compression. This was later shown to be equivalent to the explicit dictionary constructed by LZ78—however, they are only equivalent when the entire data is intended to be decompressed.</a:t>
            </a:r>
          </a:p>
          <a:p>
            <a:pPr algn="just">
              <a:buClr>
                <a:srgbClr val="FFBA00"/>
              </a:buClr>
              <a:buFont typeface="Wingdings" panose="05000000000000000000" pitchFamily="2" charset="2"/>
              <a:buChar char="q"/>
              <a:defRPr/>
            </a:pPr>
            <a:r>
              <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rPr>
              <a:t> Since LZ77 encodes and decodes from a sliding window over previously seen characters, decompression must always start at the beginning of the input. Conceptually, LZ78 decompression could allow random access to the input if the entire dictionary were known in advance. However, in practice the dictionary is created during encoding and decoding by creating a new phrase whenever a token is output.</a:t>
            </a:r>
          </a:p>
          <a:p>
            <a:pPr algn="just">
              <a:buClr>
                <a:srgbClr val="FFBA00"/>
              </a:buClr>
              <a:buFont typeface="Wingdings" panose="05000000000000000000" pitchFamily="2" charset="2"/>
              <a:buChar char="q"/>
              <a:defRPr/>
            </a:pPr>
            <a:r>
              <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rPr>
              <a:t> The algorithms were named an IEEE Milestone in 2004. In 2021 Jacob Ziv was awarded the IEEE Medal of Honor for his involvement in their development.</a:t>
            </a: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p:txBody>
      </p:sp>
      <p:pic>
        <p:nvPicPr>
          <p:cNvPr id="7" name="Picture Placeholder 50" descr="Abacus">
            <a:extLst>
              <a:ext uri="{FF2B5EF4-FFF2-40B4-BE49-F238E27FC236}">
                <a16:creationId xmlns:a16="http://schemas.microsoft.com/office/drawing/2014/main" id="{6D8EDB3B-7CDB-454A-B0CF-BE78B7567F9C}"/>
              </a:ext>
            </a:extLst>
          </p:cNvPr>
          <p:cNvPicPr>
            <a:picLocks noChangeAspect="1"/>
          </p:cNvPicPr>
          <p:nvPr/>
        </p:nvPicPr>
        <p:blipFill>
          <a:blip r:embed="rId4">
            <a:extLst>
              <a:ext uri="{96DAC541-7B7A-43D3-8B79-37D633B846F1}">
                <asvg:svgBlip xmlns:asvg="http://schemas.microsoft.com/office/drawing/2016/SVG/main" r:embed="rId5"/>
              </a:ext>
            </a:extLst>
          </a:blip>
          <a:srcRect t="4502" b="4502"/>
          <a:stretch/>
        </p:blipFill>
        <p:spPr>
          <a:xfrm>
            <a:off x="11186160" y="5473521"/>
            <a:ext cx="1005840" cy="914400"/>
          </a:xfrm>
          <a:prstGeom prst="rect">
            <a:avLst/>
          </a:prstGeom>
        </p:spPr>
      </p:pic>
      <p:pic>
        <p:nvPicPr>
          <p:cNvPr id="8" name="Slide 3">
            <a:hlinkClick r:id="" action="ppaction://media"/>
            <a:extLst>
              <a:ext uri="{FF2B5EF4-FFF2-40B4-BE49-F238E27FC236}">
                <a16:creationId xmlns:a16="http://schemas.microsoft.com/office/drawing/2014/main" id="{B8D6BFC7-4BB6-48C8-8266-5DC51A5DF7C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243" y="226397"/>
            <a:ext cx="487363" cy="487363"/>
          </a:xfrm>
          <a:prstGeom prst="rect">
            <a:avLst/>
          </a:prstGeom>
        </p:spPr>
      </p:pic>
    </p:spTree>
    <p:extLst>
      <p:ext uri="{BB962C8B-B14F-4D97-AF65-F5344CB8AC3E}">
        <p14:creationId xmlns:p14="http://schemas.microsoft.com/office/powerpoint/2010/main" val="4069638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697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2">
            <a:extLst>
              <a:ext uri="{FF2B5EF4-FFF2-40B4-BE49-F238E27FC236}">
                <a16:creationId xmlns:a16="http://schemas.microsoft.com/office/drawing/2014/main" id="{827BBAE4-2F24-484E-8B49-C6B996E1E299}"/>
              </a:ext>
            </a:extLst>
          </p:cNvPr>
          <p:cNvSpPr txBox="1">
            <a:spLocks/>
          </p:cNvSpPr>
          <p:nvPr/>
        </p:nvSpPr>
        <p:spPr>
          <a:xfrm>
            <a:off x="796322" y="320040"/>
            <a:ext cx="10902342" cy="61321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dirty="0">
                <a:solidFill>
                  <a:srgbClr val="FFBA00"/>
                </a:solidFill>
                <a:latin typeface="Bahnschrift SemiBold" panose="020B0502040204020203" pitchFamily="34" charset="0"/>
              </a:rPr>
              <a:t>Lempel-Ziv Algorithm : </a:t>
            </a:r>
            <a:r>
              <a:rPr lang="en-US" dirty="0">
                <a:solidFill>
                  <a:srgbClr val="000000"/>
                </a:solidFill>
                <a:latin typeface="Bahnschrift SemiBold" panose="020B0502040204020203" pitchFamily="34" charset="0"/>
              </a:rPr>
              <a:t>An Understanding</a:t>
            </a:r>
            <a:r>
              <a:rPr lang="en-US" dirty="0">
                <a:solidFill>
                  <a:srgbClr val="FFBA00"/>
                </a:solidFill>
                <a:latin typeface="Bahnschrift SemiBold" panose="020B0502040204020203" pitchFamily="34" charset="0"/>
              </a:rPr>
              <a:t> </a:t>
            </a:r>
            <a:r>
              <a:rPr kumimoji="0" lang="en-US" sz="3600" b="0" i="0" u="none" strike="noStrike" kern="1200" cap="none" spc="100" normalizeH="0" baseline="0" noProof="0" dirty="0">
                <a:ln>
                  <a:noFill/>
                </a:ln>
                <a:solidFill>
                  <a:srgbClr val="000000"/>
                </a:solidFill>
                <a:effectLst/>
                <a:uLnTx/>
                <a:uFillTx/>
                <a:latin typeface="Bahnschrift SemiBold" panose="020B0502040204020203" pitchFamily="34" charset="0"/>
              </a:rPr>
              <a:t> </a:t>
            </a:r>
          </a:p>
        </p:txBody>
      </p:sp>
      <p:sp>
        <p:nvSpPr>
          <p:cNvPr id="5" name="Text Placeholder 23">
            <a:extLst>
              <a:ext uri="{FF2B5EF4-FFF2-40B4-BE49-F238E27FC236}">
                <a16:creationId xmlns:a16="http://schemas.microsoft.com/office/drawing/2014/main" id="{276AF38F-A283-4490-BF11-8B0839B421F1}"/>
              </a:ext>
            </a:extLst>
          </p:cNvPr>
          <p:cNvSpPr txBox="1">
            <a:spLocks/>
          </p:cNvSpPr>
          <p:nvPr/>
        </p:nvSpPr>
        <p:spPr>
          <a:xfrm>
            <a:off x="800371" y="1517716"/>
            <a:ext cx="10591257" cy="3955805"/>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4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q"/>
              <a:tabLst/>
              <a:defRPr/>
            </a:pPr>
            <a:r>
              <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rPr>
              <a:t> In Lempel-Ziv compression algorithm, the idea is that if some text is not random, a substring that has already been encountered is more likely to reoccur than those we haven't observed yet. </a:t>
            </a: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q"/>
              <a:tabLst/>
              <a:defRPr/>
            </a:pPr>
            <a:endParaRPr lang="en-US" dirty="0">
              <a:solidFill>
                <a:srgbClr val="000000"/>
              </a:solidFill>
              <a:latin typeface="Bahnschrift SemiLight" panose="020B0502040204020203" pitchFamily="34" charset="0"/>
            </a:endParaRP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q"/>
              <a:tabLst/>
              <a:defRPr/>
            </a:pPr>
            <a:r>
              <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rPr>
              <a:t> The LZ78 algorithm builds a dictionary of substrings, referred to as “phrases,” that have appeared in the text. </a:t>
            </a: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q"/>
              <a:tabLst/>
              <a:defRPr/>
            </a:pPr>
            <a:endParaRPr lang="en-US" dirty="0">
              <a:solidFill>
                <a:srgbClr val="000000"/>
              </a:solidFill>
              <a:latin typeface="Bahnschrift SemiLight" panose="020B0502040204020203" pitchFamily="34" charset="0"/>
            </a:endParaRP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q"/>
              <a:tabLst/>
              <a:defRPr/>
            </a:pPr>
            <a:r>
              <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rPr>
              <a:t> This algorithm creates its dictionary dynamically, processing the data in a single pass.</a:t>
            </a: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q"/>
              <a:tabLst/>
              <a:defRPr/>
            </a:pPr>
            <a:endParaRPr lang="en-US" dirty="0">
              <a:solidFill>
                <a:srgbClr val="000000"/>
              </a:solidFill>
              <a:latin typeface="Bahnschrift SemiLight" panose="020B0502040204020203" pitchFamily="34" charset="0"/>
            </a:endParaRP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q"/>
              <a:tabLst/>
              <a:defRPr/>
            </a:pPr>
            <a:r>
              <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rPr>
              <a:t> This feature is particularly beneficial because it allows us to begin encoding without needing to have the full document beforehand.</a:t>
            </a: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p:txBody>
      </p:sp>
      <p:pic>
        <p:nvPicPr>
          <p:cNvPr id="7" name="Picture Placeholder 54" descr="Circuit">
            <a:extLst>
              <a:ext uri="{FF2B5EF4-FFF2-40B4-BE49-F238E27FC236}">
                <a16:creationId xmlns:a16="http://schemas.microsoft.com/office/drawing/2014/main" id="{B165C4C4-6A4B-48E7-90E6-A8B847BECC18}"/>
              </a:ext>
            </a:extLst>
          </p:cNvPr>
          <p:cNvPicPr>
            <a:picLocks noChangeAspect="1"/>
          </p:cNvPicPr>
          <p:nvPr/>
        </p:nvPicPr>
        <p:blipFill>
          <a:blip r:embed="rId4">
            <a:extLst>
              <a:ext uri="{96DAC541-7B7A-43D3-8B79-37D633B846F1}">
                <asvg:svgBlip xmlns:asvg="http://schemas.microsoft.com/office/drawing/2016/SVG/main" r:embed="rId5"/>
              </a:ext>
            </a:extLst>
          </a:blip>
          <a:srcRect t="4502" b="4502"/>
          <a:stretch/>
        </p:blipFill>
        <p:spPr>
          <a:xfrm>
            <a:off x="11195744" y="5383967"/>
            <a:ext cx="1005840" cy="914400"/>
          </a:xfrm>
          <a:prstGeom prst="rect">
            <a:avLst/>
          </a:prstGeom>
        </p:spPr>
      </p:pic>
      <p:pic>
        <p:nvPicPr>
          <p:cNvPr id="8" name="Slide 4">
            <a:hlinkClick r:id="" action="ppaction://media"/>
            <a:extLst>
              <a:ext uri="{FF2B5EF4-FFF2-40B4-BE49-F238E27FC236}">
                <a16:creationId xmlns:a16="http://schemas.microsoft.com/office/drawing/2014/main" id="{CCE57CE4-7172-4B8A-B788-C72447394A3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54982" y="205655"/>
            <a:ext cx="487363" cy="487363"/>
          </a:xfrm>
          <a:prstGeom prst="rect">
            <a:avLst/>
          </a:prstGeom>
        </p:spPr>
      </p:pic>
    </p:spTree>
    <p:extLst>
      <p:ext uri="{BB962C8B-B14F-4D97-AF65-F5344CB8AC3E}">
        <p14:creationId xmlns:p14="http://schemas.microsoft.com/office/powerpoint/2010/main" val="4279268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13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2">
            <a:extLst>
              <a:ext uri="{FF2B5EF4-FFF2-40B4-BE49-F238E27FC236}">
                <a16:creationId xmlns:a16="http://schemas.microsoft.com/office/drawing/2014/main" id="{827BBAE4-2F24-484E-8B49-C6B996E1E299}"/>
              </a:ext>
            </a:extLst>
          </p:cNvPr>
          <p:cNvSpPr txBox="1">
            <a:spLocks/>
          </p:cNvSpPr>
          <p:nvPr/>
        </p:nvSpPr>
        <p:spPr>
          <a:xfrm>
            <a:off x="644829" y="291760"/>
            <a:ext cx="10902342" cy="61321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dirty="0">
                <a:solidFill>
                  <a:srgbClr val="FFBA00"/>
                </a:solidFill>
                <a:latin typeface="Bahnschrift SemiBold" panose="020B0502040204020203" pitchFamily="34" charset="0"/>
              </a:rPr>
              <a:t>Lempel-Ziv Algorithm : </a:t>
            </a:r>
            <a:r>
              <a:rPr lang="en-US" dirty="0">
                <a:solidFill>
                  <a:srgbClr val="000000"/>
                </a:solidFill>
                <a:latin typeface="Bahnschrift SemiBold" panose="020B0502040204020203" pitchFamily="34" charset="0"/>
              </a:rPr>
              <a:t>Rules of Implementation</a:t>
            </a:r>
            <a:r>
              <a:rPr lang="en-US" dirty="0">
                <a:solidFill>
                  <a:srgbClr val="FFBA00"/>
                </a:solidFill>
                <a:latin typeface="Bahnschrift SemiBold" panose="020B0502040204020203" pitchFamily="34" charset="0"/>
              </a:rPr>
              <a:t> </a:t>
            </a:r>
            <a:r>
              <a:rPr kumimoji="0" lang="en-US" sz="3600" b="0" i="0" u="none" strike="noStrike" kern="1200" cap="none" spc="100" normalizeH="0" baseline="0" noProof="0" dirty="0">
                <a:ln>
                  <a:noFill/>
                </a:ln>
                <a:solidFill>
                  <a:srgbClr val="000000"/>
                </a:solidFill>
                <a:effectLst/>
                <a:uLnTx/>
                <a:uFillTx/>
                <a:latin typeface="Bahnschrift SemiBold" panose="020B0502040204020203" pitchFamily="34" charset="0"/>
              </a:rPr>
              <a:t> </a:t>
            </a:r>
          </a:p>
        </p:txBody>
      </p:sp>
      <p:sp>
        <p:nvSpPr>
          <p:cNvPr id="5" name="Text Placeholder 23">
            <a:extLst>
              <a:ext uri="{FF2B5EF4-FFF2-40B4-BE49-F238E27FC236}">
                <a16:creationId xmlns:a16="http://schemas.microsoft.com/office/drawing/2014/main" id="{276AF38F-A283-4490-BF11-8B0839B421F1}"/>
              </a:ext>
            </a:extLst>
          </p:cNvPr>
          <p:cNvSpPr txBox="1">
            <a:spLocks/>
          </p:cNvSpPr>
          <p:nvPr/>
        </p:nvSpPr>
        <p:spPr>
          <a:xfrm>
            <a:off x="956577" y="1065230"/>
            <a:ext cx="10124631" cy="3955805"/>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4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marR="0" lvl="0" indent="0" algn="just" defTabSz="914400" rtl="0" eaLnBrk="1" fontAlgn="auto" latinLnBrk="0" hangingPunct="1">
              <a:lnSpc>
                <a:spcPct val="100000"/>
              </a:lnSpc>
              <a:spcBef>
                <a:spcPts val="1200"/>
              </a:spcBef>
              <a:spcAft>
                <a:spcPts val="200"/>
              </a:spcAft>
              <a:buClr>
                <a:srgbClr val="FFBA00"/>
              </a:buClr>
              <a:buSzPct val="100000"/>
              <a:buNone/>
              <a:tabLst/>
              <a:defRPr/>
            </a:pPr>
            <a:r>
              <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rPr>
              <a:t>Rules to apply LZ algorithm:</a:t>
            </a: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Ø"/>
              <a:tabLst/>
              <a:defRPr/>
            </a:pPr>
            <a:r>
              <a:rPr lang="en-US" dirty="0">
                <a:solidFill>
                  <a:srgbClr val="000000"/>
                </a:solidFill>
                <a:latin typeface="Bahnschrift SemiLight" panose="020B0502040204020203" pitchFamily="34" charset="0"/>
              </a:rPr>
              <a:t> </a:t>
            </a:r>
            <a:r>
              <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rPr>
              <a:t>The first step in applying LZ algorithm is to divide the given text into segments.</a:t>
            </a: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Ø"/>
              <a:tabLst/>
              <a:defRPr/>
            </a:pPr>
            <a:r>
              <a:rPr lang="en-US" dirty="0">
                <a:solidFill>
                  <a:srgbClr val="000000"/>
                </a:solidFill>
                <a:latin typeface="Bahnschrift SemiLight" panose="020B0502040204020203" pitchFamily="34" charset="0"/>
              </a:rPr>
              <a:t> </a:t>
            </a:r>
            <a:r>
              <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rPr>
              <a:t>These segments should be the shortest segments, not encountered previously.  All these segments are referred as “Phrase”.</a:t>
            </a: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Ø"/>
              <a:tabLst/>
              <a:defRPr/>
            </a:pPr>
            <a:r>
              <a:rPr lang="en-US" dirty="0">
                <a:solidFill>
                  <a:srgbClr val="000000"/>
                </a:solidFill>
                <a:latin typeface="Bahnschrift SemiLight" panose="020B0502040204020203" pitchFamily="34" charset="0"/>
              </a:rPr>
              <a:t> We assign a unique incremental index to each Phrase we encounter while traversing through the text.</a:t>
            </a: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Ø"/>
              <a:tabLst/>
              <a:defRPr/>
            </a:pPr>
            <a:r>
              <a:rPr lang="en-US" dirty="0">
                <a:solidFill>
                  <a:srgbClr val="000000"/>
                </a:solidFill>
                <a:latin typeface="Bahnschrift SemiLight" panose="020B0502040204020203" pitchFamily="34" charset="0"/>
              </a:rPr>
              <a:t> </a:t>
            </a:r>
            <a:r>
              <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rPr>
              <a:t>We encode each phrase by prefix index and last bit.</a:t>
            </a: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Ø"/>
              <a:tabLst/>
              <a:defRPr/>
            </a:pPr>
            <a:r>
              <a:rPr lang="en-US" dirty="0">
                <a:solidFill>
                  <a:srgbClr val="000000"/>
                </a:solidFill>
                <a:latin typeface="Bahnschrift SemiLight" panose="020B0502040204020203" pitchFamily="34" charset="0"/>
              </a:rPr>
              <a:t> We convert the assigned code for each Phrase into its binary value.</a:t>
            </a:r>
          </a:p>
          <a:p>
            <a:pPr marR="0" lvl="0" algn="just" defTabSz="914400" rtl="0" eaLnBrk="1" fontAlgn="auto" latinLnBrk="0" hangingPunct="1">
              <a:lnSpc>
                <a:spcPct val="100000"/>
              </a:lnSpc>
              <a:spcBef>
                <a:spcPts val="1200"/>
              </a:spcBef>
              <a:spcAft>
                <a:spcPts val="200"/>
              </a:spcAft>
              <a:buClr>
                <a:srgbClr val="FFBA00"/>
              </a:buClr>
              <a:buSzPct val="100000"/>
              <a:buFont typeface="Wingdings" panose="05000000000000000000" pitchFamily="2" charset="2"/>
              <a:buChar char="Ø"/>
              <a:tabLst/>
              <a:defRPr/>
            </a:pPr>
            <a:r>
              <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rPr>
              <a:t> The binary conversion consists of 2 parts, </a:t>
            </a:r>
          </a:p>
          <a:p>
            <a:pPr marL="544068" lvl="1" indent="-342900" algn="just">
              <a:spcBef>
                <a:spcPts val="1200"/>
              </a:spcBef>
              <a:spcAft>
                <a:spcPts val="200"/>
              </a:spcAft>
              <a:buClr>
                <a:srgbClr val="FFBA00"/>
              </a:buClr>
              <a:buSzPct val="100000"/>
              <a:buFont typeface="+mj-lt"/>
              <a:buAutoNum type="arabicPeriod"/>
              <a:defRPr/>
            </a:pPr>
            <a:r>
              <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rPr>
              <a:t>the first part is the prefix index code – we convert the numerical index to its binary value.</a:t>
            </a:r>
          </a:p>
          <a:p>
            <a:pPr marL="544068" lvl="1" indent="-342900" algn="just">
              <a:spcBef>
                <a:spcPts val="1200"/>
              </a:spcBef>
              <a:spcAft>
                <a:spcPts val="200"/>
              </a:spcAft>
              <a:buClr>
                <a:srgbClr val="FFBA00"/>
              </a:buClr>
              <a:buSzPct val="100000"/>
              <a:buFont typeface="+mj-lt"/>
              <a:buAutoNum type="arabicPeriod"/>
              <a:defRPr/>
            </a:pPr>
            <a:r>
              <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rPr>
              <a:t>the second part is the last bit – we can convert the last bit in multiple ways : </a:t>
            </a:r>
          </a:p>
          <a:p>
            <a:pPr lvl="2" algn="just">
              <a:buClr>
                <a:srgbClr val="FFBA00"/>
              </a:buClr>
              <a:buFont typeface="Arial" panose="020B0604020202020204" pitchFamily="34" charset="0"/>
              <a:buChar char="•"/>
              <a:defRPr/>
            </a:pPr>
            <a:r>
              <a:rPr lang="en-US" dirty="0">
                <a:solidFill>
                  <a:srgbClr val="000000"/>
                </a:solidFill>
                <a:latin typeface="Bahnschrift SemiLight" panose="020B0502040204020203" pitchFamily="34" charset="0"/>
              </a:rPr>
              <a:t>I</a:t>
            </a:r>
            <a:r>
              <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rPr>
              <a:t>f the number of unique characters are less, we can assume a mapping and share the same mapping dictionary with the decoder.</a:t>
            </a:r>
          </a:p>
          <a:p>
            <a:pPr lvl="2" algn="just">
              <a:buClr>
                <a:srgbClr val="FFBA00"/>
              </a:buClr>
              <a:buFont typeface="Arial" panose="020B0604020202020204" pitchFamily="34" charset="0"/>
              <a:buChar char="•"/>
              <a:defRPr/>
            </a:pPr>
            <a:r>
              <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rPr>
              <a:t>If the frequencies of unique letters are known , we could even use a Huffman code to encode the letters.</a:t>
            </a:r>
          </a:p>
          <a:p>
            <a:pPr lvl="2" algn="just">
              <a:buClr>
                <a:srgbClr val="FFBA00"/>
              </a:buClr>
              <a:buFont typeface="Arial" panose="020B0604020202020204" pitchFamily="34" charset="0"/>
              <a:buChar char="•"/>
              <a:defRPr/>
            </a:pPr>
            <a:r>
              <a:rPr lang="en-US" dirty="0">
                <a:solidFill>
                  <a:srgbClr val="000000"/>
                </a:solidFill>
                <a:latin typeface="Bahnschrift SemiLight" panose="020B0502040204020203" pitchFamily="34" charset="0"/>
              </a:rPr>
              <a:t>If the number of unique characters are known, we can use the universal ASCII conversion, which the decoder will also have.</a:t>
            </a:r>
          </a:p>
          <a:p>
            <a:pPr marL="91440" marR="0" lvl="0" indent="-91440" algn="just"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just"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just"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sz="1400" b="0" i="0" u="none" strike="noStrike" kern="1200" cap="none" spc="0" normalizeH="0" baseline="0" noProof="0" dirty="0">
              <a:ln>
                <a:noFill/>
              </a:ln>
              <a:solidFill>
                <a:srgbClr val="000000"/>
              </a:solidFill>
              <a:effectLst/>
              <a:uLnTx/>
              <a:uFillTx/>
              <a:latin typeface="Bahnschrift SemiLight" panose="020B0502040204020203" pitchFamily="34" charset="0"/>
            </a:endParaRPr>
          </a:p>
        </p:txBody>
      </p:sp>
      <p:pic>
        <p:nvPicPr>
          <p:cNvPr id="6" name="Picture Placeholder 50" descr="Abacus">
            <a:extLst>
              <a:ext uri="{FF2B5EF4-FFF2-40B4-BE49-F238E27FC236}">
                <a16:creationId xmlns:a16="http://schemas.microsoft.com/office/drawing/2014/main" id="{9DA3C9C2-4B59-41A8-8A18-E7E3FE4DFC24}"/>
              </a:ext>
            </a:extLst>
          </p:cNvPr>
          <p:cNvPicPr>
            <a:picLocks noChangeAspect="1"/>
          </p:cNvPicPr>
          <p:nvPr/>
        </p:nvPicPr>
        <p:blipFill>
          <a:blip r:embed="rId4">
            <a:extLst>
              <a:ext uri="{96DAC541-7B7A-43D3-8B79-37D633B846F1}">
                <asvg:svgBlip xmlns:asvg="http://schemas.microsoft.com/office/drawing/2016/SVG/main" r:embed="rId5"/>
              </a:ext>
            </a:extLst>
          </a:blip>
          <a:srcRect t="4502" b="4502"/>
          <a:stretch/>
        </p:blipFill>
        <p:spPr>
          <a:xfrm>
            <a:off x="11186160" y="5473521"/>
            <a:ext cx="1005840" cy="914400"/>
          </a:xfrm>
          <a:prstGeom prst="rect">
            <a:avLst/>
          </a:prstGeom>
        </p:spPr>
      </p:pic>
      <p:pic>
        <p:nvPicPr>
          <p:cNvPr id="2" name="Slide 5">
            <a:hlinkClick r:id="" action="ppaction://media"/>
            <a:extLst>
              <a:ext uri="{FF2B5EF4-FFF2-40B4-BE49-F238E27FC236}">
                <a16:creationId xmlns:a16="http://schemas.microsoft.com/office/drawing/2014/main" id="{9E545C69-95C5-4E66-8F3A-6D4E83ADF45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47171" y="131504"/>
            <a:ext cx="487363" cy="487363"/>
          </a:xfrm>
          <a:prstGeom prst="rect">
            <a:avLst/>
          </a:prstGeom>
        </p:spPr>
      </p:pic>
    </p:spTree>
    <p:extLst>
      <p:ext uri="{BB962C8B-B14F-4D97-AF65-F5344CB8AC3E}">
        <p14:creationId xmlns:p14="http://schemas.microsoft.com/office/powerpoint/2010/main" val="1835768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2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2">
            <a:extLst>
              <a:ext uri="{FF2B5EF4-FFF2-40B4-BE49-F238E27FC236}">
                <a16:creationId xmlns:a16="http://schemas.microsoft.com/office/drawing/2014/main" id="{827BBAE4-2F24-484E-8B49-C6B996E1E299}"/>
              </a:ext>
            </a:extLst>
          </p:cNvPr>
          <p:cNvSpPr txBox="1">
            <a:spLocks/>
          </p:cNvSpPr>
          <p:nvPr/>
        </p:nvSpPr>
        <p:spPr>
          <a:xfrm>
            <a:off x="796322" y="320040"/>
            <a:ext cx="10902342" cy="61321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dirty="0">
                <a:solidFill>
                  <a:srgbClr val="FFBA00"/>
                </a:solidFill>
                <a:latin typeface="Bahnschrift SemiBold" panose="020B0502040204020203" pitchFamily="34" charset="0"/>
              </a:rPr>
              <a:t>Example 1</a:t>
            </a:r>
            <a:r>
              <a:rPr lang="en-US" dirty="0">
                <a:solidFill>
                  <a:srgbClr val="000000"/>
                </a:solidFill>
                <a:latin typeface="Bahnschrift SemiBold" panose="020B0502040204020203" pitchFamily="34" charset="0"/>
              </a:rPr>
              <a:t> - Segmentation</a:t>
            </a:r>
            <a:endParaRPr kumimoji="0" lang="en-US" sz="3600" b="0" i="0" u="none" strike="noStrike" kern="1200" cap="none" spc="100" normalizeH="0" baseline="0" noProof="0" dirty="0">
              <a:ln>
                <a:noFill/>
              </a:ln>
              <a:solidFill>
                <a:srgbClr val="000000"/>
              </a:solidFill>
              <a:effectLst/>
              <a:uLnTx/>
              <a:uFillTx/>
              <a:latin typeface="Bahnschrift SemiBold" panose="020B0502040204020203" pitchFamily="34" charset="0"/>
            </a:endParaRPr>
          </a:p>
        </p:txBody>
      </p:sp>
      <p:sp>
        <p:nvSpPr>
          <p:cNvPr id="5" name="Text Placeholder 23">
            <a:extLst>
              <a:ext uri="{FF2B5EF4-FFF2-40B4-BE49-F238E27FC236}">
                <a16:creationId xmlns:a16="http://schemas.microsoft.com/office/drawing/2014/main" id="{276AF38F-A283-4490-BF11-8B0839B421F1}"/>
              </a:ext>
            </a:extLst>
          </p:cNvPr>
          <p:cNvSpPr txBox="1">
            <a:spLocks/>
          </p:cNvSpPr>
          <p:nvPr/>
        </p:nvSpPr>
        <p:spPr>
          <a:xfrm>
            <a:off x="1293043" y="1102936"/>
            <a:ext cx="9605913" cy="5015060"/>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4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The given input string: </a:t>
            </a:r>
          </a:p>
          <a:p>
            <a:pPr algn="ctr">
              <a:lnSpc>
                <a:spcPct val="107000"/>
              </a:lnSpc>
              <a:spcAft>
                <a:spcPts val="800"/>
              </a:spcAft>
            </a:pPr>
            <a:r>
              <a:rPr lang="en-US" b="1" spc="300" dirty="0">
                <a:effectLst/>
                <a:latin typeface="Bahnschrift SemiLight" panose="020B0502040204020203" pitchFamily="34" charset="0"/>
                <a:ea typeface="Calibri" panose="020F0502020204030204" pitchFamily="34" charset="0"/>
                <a:cs typeface="Arial" panose="020B0604020202020204" pitchFamily="34" charset="0"/>
              </a:rPr>
              <a:t>AAAAAAAAABAAACAABAAC</a:t>
            </a:r>
            <a:endParaRPr lang="en-US" spc="300" dirty="0">
              <a:effectLst/>
              <a:latin typeface="Bahnschrift SemiLight" panose="020B0502040204020203" pitchFamily="34" charset="0"/>
              <a:ea typeface="Calibri" panose="020F0502020204030204" pitchFamily="34" charset="0"/>
              <a:cs typeface="Arial" panose="020B0604020202020204" pitchFamily="34" charset="0"/>
            </a:endParaRPr>
          </a:p>
          <a:p>
            <a:pPr algn="just">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We start with the shortest phrase on the left that we haven’t encountered before. This will always be a single letter, in this case A:</a:t>
            </a:r>
          </a:p>
          <a:p>
            <a:pPr algn="ct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A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a:t>
            </a:r>
            <a:r>
              <a:rPr lang="en-US" dirty="0">
                <a:effectLst/>
                <a:latin typeface="Bahnschrift SemiLight" panose="020B0502040204020203" pitchFamily="34" charset="0"/>
                <a:ea typeface="Calibri" panose="020F0502020204030204" pitchFamily="34" charset="0"/>
                <a:cs typeface="Arial" panose="020B0604020202020204" pitchFamily="34" charset="0"/>
              </a:rPr>
              <a:t>AAAAAAAABAAACAABAAC</a:t>
            </a:r>
          </a:p>
          <a:p>
            <a:pPr algn="just">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We now take the next phrase we haven’t come across. We’ve already seen A, so now we take AA:</a:t>
            </a:r>
          </a:p>
          <a:p>
            <a:pPr algn="ct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AAAAAABAAACAABAAC</a:t>
            </a:r>
          </a:p>
          <a:p>
            <a:pPr algn="just">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The next phrase we haven’t encountered is AAA, as we’ve already seen AA. We continue further, we get AAAB:</a:t>
            </a:r>
          </a:p>
          <a:p>
            <a:pPr algn="ct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AAACAABAAC</a:t>
            </a:r>
          </a:p>
          <a:p>
            <a:pPr algn="just">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and we finally get the segmented text:</a:t>
            </a:r>
          </a:p>
          <a:p>
            <a:pPr algn="ct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AAAC</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AAC</a:t>
            </a: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p:txBody>
      </p:sp>
      <p:pic>
        <p:nvPicPr>
          <p:cNvPr id="4" name="Picture Placeholder 54" descr="Circuit">
            <a:extLst>
              <a:ext uri="{FF2B5EF4-FFF2-40B4-BE49-F238E27FC236}">
                <a16:creationId xmlns:a16="http://schemas.microsoft.com/office/drawing/2014/main" id="{76A6A5A8-3B13-44D8-8038-09A8A590724B}"/>
              </a:ext>
            </a:extLst>
          </p:cNvPr>
          <p:cNvPicPr>
            <a:picLocks noChangeAspect="1"/>
          </p:cNvPicPr>
          <p:nvPr/>
        </p:nvPicPr>
        <p:blipFill>
          <a:blip r:embed="rId4">
            <a:extLst>
              <a:ext uri="{96DAC541-7B7A-43D3-8B79-37D633B846F1}">
                <asvg:svgBlip xmlns:asvg="http://schemas.microsoft.com/office/drawing/2016/SVG/main" r:embed="rId5"/>
              </a:ext>
            </a:extLst>
          </a:blip>
          <a:srcRect t="4502" b="4502"/>
          <a:stretch/>
        </p:blipFill>
        <p:spPr>
          <a:xfrm>
            <a:off x="11195744" y="5383967"/>
            <a:ext cx="1005840" cy="914400"/>
          </a:xfrm>
          <a:prstGeom prst="rect">
            <a:avLst/>
          </a:prstGeom>
        </p:spPr>
      </p:pic>
      <p:pic>
        <p:nvPicPr>
          <p:cNvPr id="2" name="Slide 6">
            <a:hlinkClick r:id="" action="ppaction://media"/>
            <a:extLst>
              <a:ext uri="{FF2B5EF4-FFF2-40B4-BE49-F238E27FC236}">
                <a16:creationId xmlns:a16="http://schemas.microsoft.com/office/drawing/2014/main" id="{96B2CC52-7EA8-45DD-A9EA-D673C3C0D98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4168" y="139284"/>
            <a:ext cx="487363" cy="487363"/>
          </a:xfrm>
          <a:prstGeom prst="rect">
            <a:avLst/>
          </a:prstGeom>
        </p:spPr>
      </p:pic>
    </p:spTree>
    <p:extLst>
      <p:ext uri="{BB962C8B-B14F-4D97-AF65-F5344CB8AC3E}">
        <p14:creationId xmlns:p14="http://schemas.microsoft.com/office/powerpoint/2010/main" val="1637563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82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2">
            <a:extLst>
              <a:ext uri="{FF2B5EF4-FFF2-40B4-BE49-F238E27FC236}">
                <a16:creationId xmlns:a16="http://schemas.microsoft.com/office/drawing/2014/main" id="{827BBAE4-2F24-484E-8B49-C6B996E1E299}"/>
              </a:ext>
            </a:extLst>
          </p:cNvPr>
          <p:cNvSpPr txBox="1">
            <a:spLocks/>
          </p:cNvSpPr>
          <p:nvPr/>
        </p:nvSpPr>
        <p:spPr>
          <a:xfrm>
            <a:off x="796322" y="320040"/>
            <a:ext cx="10902342" cy="61321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dirty="0">
                <a:solidFill>
                  <a:srgbClr val="FFBA00"/>
                </a:solidFill>
                <a:latin typeface="Bahnschrift SemiBold" panose="020B0502040204020203" pitchFamily="34" charset="0"/>
              </a:rPr>
              <a:t>Example 1</a:t>
            </a:r>
            <a:r>
              <a:rPr lang="en-US" dirty="0">
                <a:solidFill>
                  <a:srgbClr val="000000"/>
                </a:solidFill>
                <a:latin typeface="Bahnschrift SemiBold" panose="020B0502040204020203" pitchFamily="34" charset="0"/>
              </a:rPr>
              <a:t> - Encoding</a:t>
            </a:r>
            <a:endParaRPr kumimoji="0" lang="en-US" sz="3600" b="0" i="0" u="none" strike="noStrike" kern="1200" cap="none" spc="100" normalizeH="0" baseline="0" noProof="0" dirty="0">
              <a:ln>
                <a:noFill/>
              </a:ln>
              <a:solidFill>
                <a:srgbClr val="000000"/>
              </a:solidFill>
              <a:effectLst/>
              <a:uLnTx/>
              <a:uFillTx/>
              <a:latin typeface="Bahnschrift SemiBold" panose="020B0502040204020203" pitchFamily="34" charset="0"/>
            </a:endParaRPr>
          </a:p>
        </p:txBody>
      </p:sp>
      <p:sp>
        <p:nvSpPr>
          <p:cNvPr id="5" name="Text Placeholder 23">
            <a:extLst>
              <a:ext uri="{FF2B5EF4-FFF2-40B4-BE49-F238E27FC236}">
                <a16:creationId xmlns:a16="http://schemas.microsoft.com/office/drawing/2014/main" id="{276AF38F-A283-4490-BF11-8B0839B421F1}"/>
              </a:ext>
            </a:extLst>
          </p:cNvPr>
          <p:cNvSpPr txBox="1">
            <a:spLocks/>
          </p:cNvSpPr>
          <p:nvPr/>
        </p:nvSpPr>
        <p:spPr>
          <a:xfrm>
            <a:off x="1404594" y="1348033"/>
            <a:ext cx="9558779" cy="5015060"/>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4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Now, we need to encode the segmented text. For each phrase we see, we prepare a dictionary of indexes. The next time we want to send it, we don’t send the entire phrase, but just the index of this phrase. Consider the following tabular notation, in which the first row gives the index of the phrase, the second row represents the phrases, and the third row their encodings:</a:t>
            </a:r>
          </a:p>
          <a:p>
            <a:pPr marL="0" indent="0" algn="ctr">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 1      2       3         4           5         6        7</a:t>
            </a:r>
          </a:p>
          <a:p>
            <a:pPr marL="0" indent="0" algn="ctr">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    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AAAC</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AAC</a:t>
            </a:r>
            <a:endParaRPr lang="en-US" dirty="0">
              <a:solidFill>
                <a:srgbClr val="000000"/>
              </a:solidFill>
              <a:latin typeface="Bahnschrift SemiLight" panose="020B0502040204020203" pitchFamily="34" charset="0"/>
            </a:endParaRPr>
          </a:p>
          <a:p>
            <a:pPr marL="0" indent="0" algn="ctr">
              <a:spcAft>
                <a:spcPts val="800"/>
              </a:spcAft>
              <a:buNone/>
            </a:pPr>
            <a:r>
              <a:rPr lang="en-US" dirty="0">
                <a:effectLst/>
                <a:latin typeface="Bahnschrift SemiLight" panose="020B0502040204020203" pitchFamily="34" charset="0"/>
                <a:ea typeface="Calibri" panose="020F0502020204030204" pitchFamily="34" charset="0"/>
                <a:cs typeface="Cambria Math" panose="02040503050406030204" pitchFamily="18"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A   1A     2A      </a:t>
            </a:r>
            <a:r>
              <a:rPr lang="en-US" dirty="0">
                <a:latin typeface="Bahnschrift SemiLight" panose="020B0502040204020203" pitchFamily="34" charset="0"/>
                <a:ea typeface="Calibri" panose="020F0502020204030204" pitchFamily="34" charset="0"/>
                <a:cs typeface="Arial" panose="020B0604020202020204" pitchFamily="34" charset="0"/>
              </a:rPr>
              <a:t>3</a:t>
            </a:r>
            <a:r>
              <a:rPr lang="en-US" dirty="0">
                <a:effectLst/>
                <a:latin typeface="Bahnschrift SemiLight" panose="020B0502040204020203" pitchFamily="34" charset="0"/>
                <a:ea typeface="Calibri" panose="020F0502020204030204" pitchFamily="34" charset="0"/>
                <a:cs typeface="Arial" panose="020B0604020202020204" pitchFamily="34" charset="0"/>
              </a:rPr>
              <a:t>B         3C       2B      2C    </a:t>
            </a:r>
          </a:p>
          <a:p>
            <a:pP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 </a:t>
            </a:r>
          </a:p>
          <a:p>
            <a:pPr algn="just">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For instance, when we’re encoding the segment AAAB (the 4</a:t>
            </a:r>
            <a:r>
              <a:rPr lang="en-US" baseline="30000" dirty="0">
                <a:effectLst/>
                <a:latin typeface="Bahnschrift SemiLight" panose="020B0502040204020203" pitchFamily="34" charset="0"/>
                <a:ea typeface="Calibri" panose="020F0502020204030204" pitchFamily="34" charset="0"/>
                <a:cs typeface="Arial" panose="020B0604020202020204" pitchFamily="34" charset="0"/>
              </a:rPr>
              <a:t>th</a:t>
            </a:r>
            <a:r>
              <a:rPr lang="en-US" dirty="0">
                <a:effectLst/>
                <a:latin typeface="Bahnschrift SemiLight" panose="020B0502040204020203" pitchFamily="34" charset="0"/>
                <a:ea typeface="Calibri" panose="020F0502020204030204" pitchFamily="34" charset="0"/>
                <a:cs typeface="Arial" panose="020B0604020202020204" pitchFamily="34" charset="0"/>
              </a:rPr>
              <a:t> phrase), we encode it as 3B. This maps to AAAB since the 3</a:t>
            </a:r>
            <a:r>
              <a:rPr lang="en-US" baseline="30000" dirty="0">
                <a:effectLst/>
                <a:latin typeface="Bahnschrift SemiLight" panose="020B0502040204020203" pitchFamily="34" charset="0"/>
                <a:ea typeface="Calibri" panose="020F0502020204030204" pitchFamily="34" charset="0"/>
                <a:cs typeface="Arial" panose="020B0604020202020204" pitchFamily="34" charset="0"/>
              </a:rPr>
              <a:t>rd</a:t>
            </a:r>
            <a:r>
              <a:rPr lang="en-US" dirty="0">
                <a:effectLst/>
                <a:latin typeface="Bahnschrift SemiLight" panose="020B0502040204020203" pitchFamily="34" charset="0"/>
                <a:ea typeface="Calibri" panose="020F0502020204030204" pitchFamily="34" charset="0"/>
                <a:cs typeface="Arial" panose="020B0604020202020204" pitchFamily="34" charset="0"/>
              </a:rPr>
              <a:t> phrase was AAA, and we add B to it. </a:t>
            </a:r>
          </a:p>
          <a:p>
            <a:pPr marL="342900" lvl="0" indent="-342900" algn="just">
              <a:lnSpc>
                <a:spcPct val="107000"/>
              </a:lnSpc>
              <a:buFont typeface="Symbol" panose="05050102010706020507" pitchFamily="18" charset="2"/>
              <a:buChar char=""/>
            </a:pPr>
            <a:r>
              <a:rPr lang="en-US" dirty="0">
                <a:effectLst/>
                <a:latin typeface="Bahnschrift SemiLight" panose="020B0502040204020203" pitchFamily="34" charset="0"/>
                <a:ea typeface="Calibri" panose="020F0502020204030204" pitchFamily="34" charset="0"/>
                <a:cs typeface="Arial" panose="020B0604020202020204" pitchFamily="34" charset="0"/>
              </a:rPr>
              <a:t>Here, the empty set </a:t>
            </a:r>
            <a:r>
              <a:rPr lang="en-US" dirty="0">
                <a:effectLst/>
                <a:latin typeface="Bahnschrift SemiLight" panose="020B0502040204020203" pitchFamily="34" charset="0"/>
                <a:ea typeface="Calibri" panose="020F0502020204030204" pitchFamily="34" charset="0"/>
                <a:cs typeface="Cambria Math" panose="02040503050406030204" pitchFamily="18"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should be considered as the 0’th phrase and encoded by 0. </a:t>
            </a: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p:txBody>
      </p:sp>
      <p:pic>
        <p:nvPicPr>
          <p:cNvPr id="4" name="Picture Placeholder 50" descr="Abacus">
            <a:extLst>
              <a:ext uri="{FF2B5EF4-FFF2-40B4-BE49-F238E27FC236}">
                <a16:creationId xmlns:a16="http://schemas.microsoft.com/office/drawing/2014/main" id="{C5AC7B29-3954-4760-8EFA-E25CCF3D6C72}"/>
              </a:ext>
            </a:extLst>
          </p:cNvPr>
          <p:cNvPicPr>
            <a:picLocks noChangeAspect="1"/>
          </p:cNvPicPr>
          <p:nvPr/>
        </p:nvPicPr>
        <p:blipFill>
          <a:blip r:embed="rId4">
            <a:extLst>
              <a:ext uri="{96DAC541-7B7A-43D3-8B79-37D633B846F1}">
                <asvg:svgBlip xmlns:asvg="http://schemas.microsoft.com/office/drawing/2016/SVG/main" r:embed="rId5"/>
              </a:ext>
            </a:extLst>
          </a:blip>
          <a:srcRect t="4502" b="4502"/>
          <a:stretch/>
        </p:blipFill>
        <p:spPr>
          <a:xfrm>
            <a:off x="11186160" y="5473521"/>
            <a:ext cx="1005840" cy="914400"/>
          </a:xfrm>
          <a:prstGeom prst="rect">
            <a:avLst/>
          </a:prstGeom>
        </p:spPr>
      </p:pic>
      <p:pic>
        <p:nvPicPr>
          <p:cNvPr id="2" name="Slide 7">
            <a:hlinkClick r:id="" action="ppaction://media"/>
            <a:extLst>
              <a:ext uri="{FF2B5EF4-FFF2-40B4-BE49-F238E27FC236}">
                <a16:creationId xmlns:a16="http://schemas.microsoft.com/office/drawing/2014/main" id="{63ACC492-FAB2-48FC-9583-0A68477BC6B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26461" y="76358"/>
            <a:ext cx="487363" cy="487363"/>
          </a:xfrm>
          <a:prstGeom prst="rect">
            <a:avLst/>
          </a:prstGeom>
        </p:spPr>
      </p:pic>
    </p:spTree>
    <p:extLst>
      <p:ext uri="{BB962C8B-B14F-4D97-AF65-F5344CB8AC3E}">
        <p14:creationId xmlns:p14="http://schemas.microsoft.com/office/powerpoint/2010/main" val="3492731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4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2">
            <a:extLst>
              <a:ext uri="{FF2B5EF4-FFF2-40B4-BE49-F238E27FC236}">
                <a16:creationId xmlns:a16="http://schemas.microsoft.com/office/drawing/2014/main" id="{827BBAE4-2F24-484E-8B49-C6B996E1E299}"/>
              </a:ext>
            </a:extLst>
          </p:cNvPr>
          <p:cNvSpPr txBox="1">
            <a:spLocks/>
          </p:cNvSpPr>
          <p:nvPr/>
        </p:nvSpPr>
        <p:spPr>
          <a:xfrm>
            <a:off x="796322" y="320040"/>
            <a:ext cx="10902342" cy="61321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dirty="0">
                <a:solidFill>
                  <a:srgbClr val="FFBA00"/>
                </a:solidFill>
                <a:latin typeface="Bahnschrift SemiBold" panose="020B0502040204020203" pitchFamily="34" charset="0"/>
              </a:rPr>
              <a:t>Example 1</a:t>
            </a:r>
            <a:r>
              <a:rPr lang="en-US" dirty="0">
                <a:solidFill>
                  <a:srgbClr val="000000"/>
                </a:solidFill>
                <a:latin typeface="Bahnschrift SemiBold" panose="020B0502040204020203" pitchFamily="34" charset="0"/>
              </a:rPr>
              <a:t> - Binary conversion</a:t>
            </a:r>
            <a:endParaRPr kumimoji="0" lang="en-US" sz="3600" b="0" i="0" u="none" strike="noStrike" kern="1200" cap="none" spc="100" normalizeH="0" baseline="0" noProof="0" dirty="0">
              <a:ln>
                <a:noFill/>
              </a:ln>
              <a:solidFill>
                <a:srgbClr val="000000"/>
              </a:solidFill>
              <a:effectLst/>
              <a:uLnTx/>
              <a:uFillTx/>
              <a:latin typeface="Bahnschrift SemiBold" panose="020B0502040204020203" pitchFamily="34" charset="0"/>
            </a:endParaRPr>
          </a:p>
        </p:txBody>
      </p:sp>
      <p:sp>
        <p:nvSpPr>
          <p:cNvPr id="5" name="Text Placeholder 23">
            <a:extLst>
              <a:ext uri="{FF2B5EF4-FFF2-40B4-BE49-F238E27FC236}">
                <a16:creationId xmlns:a16="http://schemas.microsoft.com/office/drawing/2014/main" id="{276AF38F-A283-4490-BF11-8B0839B421F1}"/>
              </a:ext>
            </a:extLst>
          </p:cNvPr>
          <p:cNvSpPr txBox="1">
            <a:spLocks/>
          </p:cNvSpPr>
          <p:nvPr/>
        </p:nvSpPr>
        <p:spPr>
          <a:xfrm>
            <a:off x="1404594" y="1093509"/>
            <a:ext cx="9813303" cy="5269584"/>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4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lnSpc>
                <a:spcPct val="107000"/>
              </a:lnSpc>
              <a:spcAft>
                <a:spcPts val="800"/>
              </a:spcAft>
              <a:buNone/>
            </a:pPr>
            <a:endParaRPr lang="en-US" dirty="0">
              <a:effectLst/>
              <a:latin typeface="Bahnschrift SemiLight" panose="020B0502040204020203" pitchFamily="34" charset="0"/>
              <a:ea typeface="Calibri" panose="020F0502020204030204" pitchFamily="34" charset="0"/>
              <a:cs typeface="Arial" panose="020B0604020202020204" pitchFamily="34" charset="0"/>
            </a:endParaRPr>
          </a:p>
          <a:p>
            <a:pPr marL="0" indent="0" algn="ctr">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AAAC</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AAC</a:t>
            </a:r>
            <a:endParaRPr lang="en-US" dirty="0">
              <a:solidFill>
                <a:srgbClr val="000000"/>
              </a:solidFill>
              <a:latin typeface="Bahnschrift SemiLight" panose="020B0502040204020203" pitchFamily="34" charset="0"/>
            </a:endParaRPr>
          </a:p>
          <a:p>
            <a:pPr marL="0" indent="0" algn="ctr">
              <a:spcAft>
                <a:spcPts val="800"/>
              </a:spcAft>
              <a:buNone/>
            </a:pPr>
            <a:r>
              <a:rPr lang="en-US" dirty="0">
                <a:effectLst/>
                <a:latin typeface="Bahnschrift SemiLight" panose="020B0502040204020203" pitchFamily="34" charset="0"/>
                <a:ea typeface="Calibri" panose="020F0502020204030204" pitchFamily="34" charset="0"/>
                <a:cs typeface="Cambria Math" panose="02040503050406030204" pitchFamily="18"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A   1A     2A      </a:t>
            </a:r>
            <a:r>
              <a:rPr lang="en-US" dirty="0">
                <a:latin typeface="Bahnschrift SemiLight" panose="020B0502040204020203" pitchFamily="34" charset="0"/>
                <a:ea typeface="Calibri" panose="020F0502020204030204" pitchFamily="34" charset="0"/>
                <a:cs typeface="Arial" panose="020B0604020202020204" pitchFamily="34" charset="0"/>
              </a:rPr>
              <a:t>3</a:t>
            </a:r>
            <a:r>
              <a:rPr lang="en-US" dirty="0">
                <a:effectLst/>
                <a:latin typeface="Bahnschrift SemiLight" panose="020B0502040204020203" pitchFamily="34" charset="0"/>
                <a:ea typeface="Calibri" panose="020F0502020204030204" pitchFamily="34" charset="0"/>
                <a:cs typeface="Arial" panose="020B0604020202020204" pitchFamily="34" charset="0"/>
              </a:rPr>
              <a:t>B         3C       2B      2C    </a:t>
            </a:r>
            <a:endParaRPr lang="en-US" dirty="0">
              <a:latin typeface="Bahnschrift SemiLight" panose="020B0502040204020203" pitchFamily="34" charset="0"/>
              <a:ea typeface="Calibri" panose="020F0502020204030204" pitchFamily="34" charset="0"/>
              <a:cs typeface="Arial" panose="020B0604020202020204" pitchFamily="34" charset="0"/>
            </a:endParaRPr>
          </a:p>
          <a:p>
            <a:pPr marL="0" indent="0" algn="just">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Now, we convert each encoding symbol into its binary notations. In this example, I have mapped A to 0, B to 1 and C to 10:</a:t>
            </a:r>
          </a:p>
          <a:p>
            <a:pPr marL="0" indent="0" algn="ctr">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0, 0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1, 0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10, 0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11, 1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11, 10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10, 1 </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a:t>
            </a:r>
            <a:r>
              <a:rPr lang="en-US" dirty="0">
                <a:effectLst/>
                <a:latin typeface="Bahnschrift SemiLight" panose="020B0502040204020203" pitchFamily="34" charset="0"/>
                <a:ea typeface="Calibri" panose="020F0502020204030204" pitchFamily="34" charset="0"/>
                <a:cs typeface="Arial" panose="020B0604020202020204" pitchFamily="34" charset="0"/>
              </a:rPr>
              <a:t> 10, 10</a:t>
            </a:r>
          </a:p>
          <a:p>
            <a:pPr marL="0" indent="0" algn="just">
              <a:lnSpc>
                <a:spcPct val="107000"/>
              </a:lnSpc>
              <a:spcAft>
                <a:spcPts val="800"/>
              </a:spcAft>
              <a:buNone/>
            </a:pPr>
            <a:r>
              <a:rPr lang="en-US" dirty="0">
                <a:effectLst/>
                <a:latin typeface="Bahnschrift SemiLight" panose="020B0502040204020203" pitchFamily="34" charset="0"/>
                <a:ea typeface="Calibri" panose="020F0502020204030204" pitchFamily="34" charset="0"/>
                <a:cs typeface="Arial" panose="020B0604020202020204" pitchFamily="34" charset="0"/>
              </a:rPr>
              <a:t>Finally, the Binary representation of the encoding looks like:</a:t>
            </a:r>
          </a:p>
          <a:p>
            <a:pPr marL="0" indent="0" algn="ctr">
              <a:lnSpc>
                <a:spcPct val="107000"/>
              </a:lnSpc>
              <a:spcAft>
                <a:spcPts val="800"/>
              </a:spcAft>
              <a:buNone/>
            </a:pPr>
            <a:r>
              <a:rPr lang="en-US" b="1" spc="600" dirty="0">
                <a:effectLst/>
                <a:latin typeface="Bahnschrift SemiLight" panose="020B0502040204020203" pitchFamily="34" charset="0"/>
                <a:ea typeface="Calibri" panose="020F0502020204030204" pitchFamily="34" charset="0"/>
                <a:cs typeface="Arial" panose="020B0604020202020204" pitchFamily="34" charset="0"/>
              </a:rPr>
              <a:t>001010011111101011010</a:t>
            </a: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p:txBody>
      </p:sp>
      <p:pic>
        <p:nvPicPr>
          <p:cNvPr id="4" name="Picture Placeholder 54" descr="Circuit">
            <a:extLst>
              <a:ext uri="{FF2B5EF4-FFF2-40B4-BE49-F238E27FC236}">
                <a16:creationId xmlns:a16="http://schemas.microsoft.com/office/drawing/2014/main" id="{4432170E-7B94-40D0-953B-F037C36A9419}"/>
              </a:ext>
            </a:extLst>
          </p:cNvPr>
          <p:cNvPicPr>
            <a:picLocks noChangeAspect="1"/>
          </p:cNvPicPr>
          <p:nvPr/>
        </p:nvPicPr>
        <p:blipFill>
          <a:blip r:embed="rId4">
            <a:extLst>
              <a:ext uri="{96DAC541-7B7A-43D3-8B79-37D633B846F1}">
                <asvg:svgBlip xmlns:asvg="http://schemas.microsoft.com/office/drawing/2016/SVG/main" r:embed="rId5"/>
              </a:ext>
            </a:extLst>
          </a:blip>
          <a:srcRect t="4502" b="4502"/>
          <a:stretch/>
        </p:blipFill>
        <p:spPr>
          <a:xfrm>
            <a:off x="11195744" y="5383967"/>
            <a:ext cx="1005840" cy="914400"/>
          </a:xfrm>
          <a:prstGeom prst="rect">
            <a:avLst/>
          </a:prstGeom>
        </p:spPr>
      </p:pic>
      <p:pic>
        <p:nvPicPr>
          <p:cNvPr id="2" name="Slide 8">
            <a:hlinkClick r:id="" action="ppaction://media"/>
            <a:extLst>
              <a:ext uri="{FF2B5EF4-FFF2-40B4-BE49-F238E27FC236}">
                <a16:creationId xmlns:a16="http://schemas.microsoft.com/office/drawing/2014/main" id="{5EDA16BF-E11D-4C61-9D91-8E2A42BF6F9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73595" y="139284"/>
            <a:ext cx="487363" cy="487363"/>
          </a:xfrm>
          <a:prstGeom prst="rect">
            <a:avLst/>
          </a:prstGeom>
        </p:spPr>
      </p:pic>
    </p:spTree>
    <p:extLst>
      <p:ext uri="{BB962C8B-B14F-4D97-AF65-F5344CB8AC3E}">
        <p14:creationId xmlns:p14="http://schemas.microsoft.com/office/powerpoint/2010/main" val="791177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7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2">
            <a:extLst>
              <a:ext uri="{FF2B5EF4-FFF2-40B4-BE49-F238E27FC236}">
                <a16:creationId xmlns:a16="http://schemas.microsoft.com/office/drawing/2014/main" id="{827BBAE4-2F24-484E-8B49-C6B996E1E299}"/>
              </a:ext>
            </a:extLst>
          </p:cNvPr>
          <p:cNvSpPr txBox="1">
            <a:spLocks/>
          </p:cNvSpPr>
          <p:nvPr/>
        </p:nvSpPr>
        <p:spPr>
          <a:xfrm>
            <a:off x="796322" y="320040"/>
            <a:ext cx="10902342" cy="61321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dirty="0">
                <a:solidFill>
                  <a:srgbClr val="FFBA00"/>
                </a:solidFill>
                <a:latin typeface="Bahnschrift SemiBold" panose="020B0502040204020203" pitchFamily="34" charset="0"/>
              </a:rPr>
              <a:t>Example 2</a:t>
            </a:r>
            <a:r>
              <a:rPr lang="en-US" dirty="0">
                <a:solidFill>
                  <a:srgbClr val="000000"/>
                </a:solidFill>
                <a:latin typeface="Bahnschrift SemiBold" panose="020B0502040204020203" pitchFamily="34" charset="0"/>
              </a:rPr>
              <a:t> - Segmentation</a:t>
            </a:r>
            <a:endParaRPr kumimoji="0" lang="en-US" sz="3600" b="0" i="0" u="none" strike="noStrike" kern="1200" cap="none" spc="100" normalizeH="0" baseline="0" noProof="0" dirty="0">
              <a:ln>
                <a:noFill/>
              </a:ln>
              <a:solidFill>
                <a:srgbClr val="000000"/>
              </a:solidFill>
              <a:effectLst/>
              <a:uLnTx/>
              <a:uFillTx/>
              <a:latin typeface="Bahnschrift SemiBold" panose="020B0502040204020203" pitchFamily="34" charset="0"/>
            </a:endParaRPr>
          </a:p>
        </p:txBody>
      </p:sp>
      <p:sp>
        <p:nvSpPr>
          <p:cNvPr id="5" name="Text Placeholder 23">
            <a:extLst>
              <a:ext uri="{FF2B5EF4-FFF2-40B4-BE49-F238E27FC236}">
                <a16:creationId xmlns:a16="http://schemas.microsoft.com/office/drawing/2014/main" id="{276AF38F-A283-4490-BF11-8B0839B421F1}"/>
              </a:ext>
            </a:extLst>
          </p:cNvPr>
          <p:cNvSpPr txBox="1">
            <a:spLocks/>
          </p:cNvSpPr>
          <p:nvPr/>
        </p:nvSpPr>
        <p:spPr>
          <a:xfrm>
            <a:off x="1468103" y="1065229"/>
            <a:ext cx="9558779" cy="5015060"/>
          </a:xfrm>
          <a:prstGeom prst="rect">
            <a:avLst/>
          </a:prstGeom>
        </p:spPr>
        <p:txBody>
          <a:bodyPr vert="horz" lIns="0" tIns="45720" rIns="0" bIns="45720" rtlCol="0">
            <a:no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4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107000"/>
              </a:lnSpc>
              <a:spcAft>
                <a:spcPts val="800"/>
              </a:spcAft>
            </a:pPr>
            <a:r>
              <a:rPr lang="en-US" dirty="0">
                <a:latin typeface="Bahnschrift SemiLight" panose="020B0502040204020203" pitchFamily="34" charset="0"/>
                <a:ea typeface="Calibri" panose="020F0502020204030204" pitchFamily="34" charset="0"/>
                <a:cs typeface="Arial" panose="020B0604020202020204" pitchFamily="34" charset="0"/>
              </a:rPr>
              <a:t>T</a:t>
            </a:r>
            <a:r>
              <a:rPr lang="en-US" dirty="0">
                <a:effectLst/>
                <a:latin typeface="Bahnschrift SemiLight" panose="020B0502040204020203" pitchFamily="34" charset="0"/>
                <a:ea typeface="Calibri" panose="020F0502020204030204" pitchFamily="34" charset="0"/>
                <a:cs typeface="Arial" panose="020B0604020202020204" pitchFamily="34" charset="0"/>
              </a:rPr>
              <a:t>he given input string: </a:t>
            </a:r>
          </a:p>
          <a:p>
            <a:pPr algn="ctr">
              <a:lnSpc>
                <a:spcPct val="107000"/>
              </a:lnSpc>
              <a:spcAft>
                <a:spcPts val="800"/>
              </a:spcAft>
            </a:pPr>
            <a:r>
              <a:rPr lang="en-US" b="1" spc="300" dirty="0">
                <a:effectLst/>
                <a:latin typeface="Bahnschrift SemiLight" panose="020B0502040204020203" pitchFamily="34" charset="0"/>
                <a:ea typeface="Calibri" panose="020F0502020204030204" pitchFamily="34" charset="0"/>
                <a:cs typeface="Arial" panose="020B0604020202020204" pitchFamily="34" charset="0"/>
              </a:rPr>
              <a:t>ABBABBABBAABBAAABBAAAA</a:t>
            </a:r>
            <a:endParaRPr lang="en-US" spc="300" dirty="0">
              <a:effectLst/>
              <a:latin typeface="Bahnschrift SemiLight" panose="020B0502040204020203" pitchFamily="34" charset="0"/>
              <a:ea typeface="Calibri" panose="020F0502020204030204" pitchFamily="34" charset="0"/>
              <a:cs typeface="Arial" panose="020B0604020202020204" pitchFamily="34" charset="0"/>
            </a:endParaRPr>
          </a:p>
          <a:p>
            <a:pPr algn="just">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We start with the shortest phrase on the left that we haven’t encountered before. This will always be a single letter, in this case A:</a:t>
            </a:r>
          </a:p>
          <a:p>
            <a:pPr algn="ct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A</a:t>
            </a:r>
            <a:r>
              <a:rPr kumimoji="0" lang="en-US" sz="1800" b="0" i="0" u="none" strike="noStrike" kern="1200" cap="none" spc="0" normalizeH="0" baseline="0" noProof="0" dirty="0">
                <a:ln>
                  <a:noFill/>
                </a:ln>
                <a:solidFill>
                  <a:srgbClr val="FF0000"/>
                </a:solidFill>
                <a:effectLst/>
                <a:uLnTx/>
                <a:uFillTx/>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BBABBABBAABBAAABBAAA</a:t>
            </a:r>
          </a:p>
          <a:p>
            <a:pP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We now take the next phrase we haven’t come across. We’ve already seen A, so now we take B:</a:t>
            </a:r>
          </a:p>
          <a:p>
            <a:pPr algn="ct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BABBABBAABBAAABBAAAA</a:t>
            </a:r>
          </a:p>
          <a:p>
            <a:pP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The next phrase we haven’t encountered is BA, as we’ve already seen B. We continue further, we get BB after that:</a:t>
            </a:r>
          </a:p>
          <a:p>
            <a:pPr algn="ct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ABBAABBAAABBAAAA</a:t>
            </a:r>
          </a:p>
          <a:p>
            <a:pPr algn="ct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and we finally get the segmented text:</a:t>
            </a:r>
          </a:p>
          <a:p>
            <a:pPr algn="ctr">
              <a:lnSpc>
                <a:spcPct val="107000"/>
              </a:lnSpc>
              <a:spcAft>
                <a:spcPts val="800"/>
              </a:spcAft>
            </a:pPr>
            <a:r>
              <a:rPr lang="en-US" dirty="0">
                <a:effectLst/>
                <a:latin typeface="Bahnschrift SemiLight" panose="020B0502040204020203" pitchFamily="34" charset="0"/>
                <a:ea typeface="Calibri" panose="020F0502020204030204" pitchFamily="34" charset="0"/>
                <a:cs typeface="Arial" panose="020B0604020202020204" pitchFamily="34" charset="0"/>
              </a:rPr>
              <a:t>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AB</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BBA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BBAA</a:t>
            </a:r>
            <a:r>
              <a:rPr lang="en-US" dirty="0">
                <a:solidFill>
                  <a:srgbClr val="FF0000"/>
                </a:solidFill>
                <a:effectLst/>
                <a:latin typeface="Bahnschrift SemiLight" panose="020B0502040204020203" pitchFamily="34" charset="0"/>
                <a:ea typeface="Calibri" panose="020F0502020204030204" pitchFamily="34" charset="0"/>
                <a:cs typeface="Arial" panose="020B0604020202020204" pitchFamily="34" charset="0"/>
              </a:rPr>
              <a:t> | </a:t>
            </a:r>
            <a:r>
              <a:rPr lang="en-US" dirty="0">
                <a:effectLst/>
                <a:latin typeface="Bahnschrift SemiLight" panose="020B0502040204020203" pitchFamily="34" charset="0"/>
                <a:ea typeface="Calibri" panose="020F0502020204030204" pitchFamily="34" charset="0"/>
                <a:cs typeface="Arial" panose="020B0604020202020204" pitchFamily="34" charset="0"/>
              </a:rPr>
              <a:t>AA</a:t>
            </a: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a:p>
            <a:pPr marL="91440" marR="0" lvl="0" indent="-91440" algn="l" defTabSz="914400" rtl="0" eaLnBrk="1" fontAlgn="auto" latinLnBrk="0" hangingPunct="1">
              <a:lnSpc>
                <a:spcPct val="100000"/>
              </a:lnSpc>
              <a:spcBef>
                <a:spcPts val="1200"/>
              </a:spcBef>
              <a:spcAft>
                <a:spcPts val="200"/>
              </a:spcAft>
              <a:buClr>
                <a:srgbClr val="FFBA00"/>
              </a:buClr>
              <a:buSzPct val="100000"/>
              <a:buFont typeface="Calibri" panose="020F0502020204030204" pitchFamily="34" charset="0"/>
              <a:buChar char=" "/>
              <a:tabLst/>
              <a:defRPr/>
            </a:pPr>
            <a:endParaRPr kumimoji="0" lang="en-US" b="0" i="0" u="none" strike="noStrike" kern="1200" cap="none" spc="0" normalizeH="0" baseline="0" noProof="0" dirty="0">
              <a:ln>
                <a:noFill/>
              </a:ln>
              <a:solidFill>
                <a:srgbClr val="000000"/>
              </a:solidFill>
              <a:effectLst/>
              <a:uLnTx/>
              <a:uFillTx/>
              <a:latin typeface="Bahnschrift SemiLight" panose="020B0502040204020203" pitchFamily="34" charset="0"/>
            </a:endParaRPr>
          </a:p>
        </p:txBody>
      </p:sp>
      <p:pic>
        <p:nvPicPr>
          <p:cNvPr id="4" name="Picture Placeholder 50" descr="Abacus">
            <a:extLst>
              <a:ext uri="{FF2B5EF4-FFF2-40B4-BE49-F238E27FC236}">
                <a16:creationId xmlns:a16="http://schemas.microsoft.com/office/drawing/2014/main" id="{0CED0978-13C5-4C0B-ACCC-D658A55F8C0D}"/>
              </a:ext>
            </a:extLst>
          </p:cNvPr>
          <p:cNvPicPr>
            <a:picLocks noChangeAspect="1"/>
          </p:cNvPicPr>
          <p:nvPr/>
        </p:nvPicPr>
        <p:blipFill>
          <a:blip r:embed="rId4">
            <a:extLst>
              <a:ext uri="{96DAC541-7B7A-43D3-8B79-37D633B846F1}">
                <asvg:svgBlip xmlns:asvg="http://schemas.microsoft.com/office/drawing/2016/SVG/main" r:embed="rId5"/>
              </a:ext>
            </a:extLst>
          </a:blip>
          <a:srcRect t="4502" b="4502"/>
          <a:stretch/>
        </p:blipFill>
        <p:spPr>
          <a:xfrm>
            <a:off x="11186160" y="5473521"/>
            <a:ext cx="1005840" cy="914400"/>
          </a:xfrm>
          <a:prstGeom prst="rect">
            <a:avLst/>
          </a:prstGeom>
        </p:spPr>
      </p:pic>
      <p:pic>
        <p:nvPicPr>
          <p:cNvPr id="2" name="Slide 9">
            <a:hlinkClick r:id="" action="ppaction://media"/>
            <a:extLst>
              <a:ext uri="{FF2B5EF4-FFF2-40B4-BE49-F238E27FC236}">
                <a16:creationId xmlns:a16="http://schemas.microsoft.com/office/drawing/2014/main" id="{16DD3580-367E-4FF9-A484-AB03CB6975F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26462" y="188065"/>
            <a:ext cx="487363" cy="487363"/>
          </a:xfrm>
          <a:prstGeom prst="rect">
            <a:avLst/>
          </a:prstGeom>
        </p:spPr>
      </p:pic>
    </p:spTree>
    <p:extLst>
      <p:ext uri="{BB962C8B-B14F-4D97-AF65-F5344CB8AC3E}">
        <p14:creationId xmlns:p14="http://schemas.microsoft.com/office/powerpoint/2010/main" val="3065499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9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docProps/app.xml><?xml version="1.0" encoding="utf-8"?>
<Properties xmlns="http://schemas.openxmlformats.org/officeDocument/2006/extended-properties" xmlns:vt="http://schemas.openxmlformats.org/officeDocument/2006/docPropsVTypes">
  <TotalTime>1126</TotalTime>
  <Words>1446</Words>
  <Application>Microsoft Office PowerPoint</Application>
  <PresentationFormat>Widescreen</PresentationFormat>
  <Paragraphs>92</Paragraphs>
  <Slides>12</Slides>
  <Notes>0</Notes>
  <HiddenSlides>0</HiddenSlides>
  <MMClips>11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12</vt:i4>
      </vt:variant>
    </vt:vector>
  </HeadingPairs>
  <TitlesOfParts>
    <vt:vector size="22" baseType="lpstr">
      <vt:lpstr>Arial</vt:lpstr>
      <vt:lpstr>Bahnschrift SemiBold</vt:lpstr>
      <vt:lpstr>Bahnschrift SemiLight</vt:lpstr>
      <vt:lpstr>Calibri</vt:lpstr>
      <vt:lpstr>Georgia Pro Cond Light</vt:lpstr>
      <vt:lpstr>Speak Pro</vt:lpstr>
      <vt:lpstr>Symbol</vt:lpstr>
      <vt:lpstr>Wingdings</vt:lpstr>
      <vt:lpstr>Office Theme</vt:lpstr>
      <vt:lpstr>RetrospectVTI</vt:lpstr>
      <vt:lpstr>Lempel-Ziv Compression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Lempel-Ziv Compression</dc:title>
  <dc:creator>Jayant Som</dc:creator>
  <cp:lastModifiedBy>Jayant Som</cp:lastModifiedBy>
  <cp:revision>9</cp:revision>
  <dcterms:created xsi:type="dcterms:W3CDTF">2025-03-19T00:08:04Z</dcterms:created>
  <dcterms:modified xsi:type="dcterms:W3CDTF">2025-03-19T18:54:43Z</dcterms:modified>
</cp:coreProperties>
</file>

<file path=docProps/thumbnail.jpeg>
</file>